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7" r:id="rId2"/>
    <p:sldId id="258" r:id="rId3"/>
    <p:sldId id="259" r:id="rId4"/>
    <p:sldId id="260" r:id="rId5"/>
    <p:sldId id="420" r:id="rId6"/>
    <p:sldId id="262" r:id="rId7"/>
    <p:sldId id="263" r:id="rId8"/>
    <p:sldId id="264" r:id="rId9"/>
    <p:sldId id="265" r:id="rId10"/>
    <p:sldId id="535" r:id="rId11"/>
    <p:sldId id="266" r:id="rId12"/>
    <p:sldId id="268" r:id="rId13"/>
    <p:sldId id="269" r:id="rId14"/>
    <p:sldId id="270" r:id="rId15"/>
    <p:sldId id="279" r:id="rId16"/>
    <p:sldId id="271" r:id="rId17"/>
    <p:sldId id="276" r:id="rId18"/>
    <p:sldId id="273" r:id="rId19"/>
    <p:sldId id="274" r:id="rId20"/>
    <p:sldId id="299" r:id="rId21"/>
    <p:sldId id="277" r:id="rId22"/>
    <p:sldId id="278" r:id="rId23"/>
    <p:sldId id="534" r:id="rId24"/>
    <p:sldId id="536" r:id="rId25"/>
    <p:sldId id="537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82" r:id="rId49"/>
    <p:sldId id="583" r:id="rId50"/>
    <p:sldId id="584" r:id="rId51"/>
    <p:sldId id="585" r:id="rId52"/>
    <p:sldId id="586" r:id="rId53"/>
    <p:sldId id="587" r:id="rId54"/>
    <p:sldId id="588" r:id="rId55"/>
    <p:sldId id="589" r:id="rId56"/>
    <p:sldId id="590" r:id="rId57"/>
    <p:sldId id="592" r:id="rId58"/>
    <p:sldId id="593" r:id="rId59"/>
    <p:sldId id="594" r:id="rId60"/>
    <p:sldId id="595" r:id="rId61"/>
    <p:sldId id="596" r:id="rId62"/>
    <p:sldId id="597" r:id="rId63"/>
    <p:sldId id="598" r:id="rId64"/>
    <p:sldId id="599" r:id="rId65"/>
    <p:sldId id="600" r:id="rId66"/>
    <p:sldId id="601" r:id="rId67"/>
    <p:sldId id="602" r:id="rId68"/>
    <p:sldId id="603" r:id="rId69"/>
    <p:sldId id="554" r:id="rId70"/>
    <p:sldId id="555" r:id="rId71"/>
    <p:sldId id="556" r:id="rId72"/>
    <p:sldId id="557" r:id="rId73"/>
    <p:sldId id="558" r:id="rId74"/>
    <p:sldId id="559" r:id="rId75"/>
    <p:sldId id="560" r:id="rId76"/>
    <p:sldId id="561" r:id="rId77"/>
    <p:sldId id="562" r:id="rId78"/>
    <p:sldId id="563" r:id="rId79"/>
    <p:sldId id="564" r:id="rId80"/>
    <p:sldId id="565" r:id="rId81"/>
    <p:sldId id="566" r:id="rId82"/>
    <p:sldId id="567" r:id="rId83"/>
    <p:sldId id="568" r:id="rId84"/>
    <p:sldId id="604" r:id="rId85"/>
    <p:sldId id="605" r:id="rId86"/>
    <p:sldId id="606" r:id="rId87"/>
    <p:sldId id="607" r:id="rId88"/>
    <p:sldId id="608" r:id="rId89"/>
    <p:sldId id="609" r:id="rId90"/>
    <p:sldId id="610" r:id="rId91"/>
    <p:sldId id="611" r:id="rId92"/>
    <p:sldId id="612" r:id="rId93"/>
    <p:sldId id="613" r:id="rId94"/>
    <p:sldId id="614" r:id="rId95"/>
    <p:sldId id="615" r:id="rId96"/>
    <p:sldId id="616" r:id="rId97"/>
    <p:sldId id="617" r:id="rId98"/>
    <p:sldId id="618" r:id="rId99"/>
    <p:sldId id="621" r:id="rId100"/>
    <p:sldId id="622" r:id="rId101"/>
    <p:sldId id="623" r:id="rId102"/>
    <p:sldId id="624" r:id="rId103"/>
    <p:sldId id="625" r:id="rId104"/>
    <p:sldId id="626" r:id="rId105"/>
    <p:sldId id="627" r:id="rId106"/>
    <p:sldId id="628" r:id="rId107"/>
    <p:sldId id="629" r:id="rId108"/>
    <p:sldId id="631" r:id="rId109"/>
    <p:sldId id="632" r:id="rId110"/>
    <p:sldId id="633" r:id="rId111"/>
    <p:sldId id="634" r:id="rId112"/>
    <p:sldId id="635" r:id="rId113"/>
    <p:sldId id="636" r:id="rId114"/>
    <p:sldId id="637" r:id="rId115"/>
    <p:sldId id="638" r:id="rId116"/>
    <p:sldId id="639" r:id="rId117"/>
    <p:sldId id="640" r:id="rId118"/>
    <p:sldId id="641" r:id="rId119"/>
    <p:sldId id="642" r:id="rId120"/>
    <p:sldId id="643" r:id="rId121"/>
    <p:sldId id="644" r:id="rId122"/>
    <p:sldId id="645" r:id="rId123"/>
    <p:sldId id="646" r:id="rId124"/>
    <p:sldId id="647" r:id="rId125"/>
    <p:sldId id="648" r:id="rId126"/>
    <p:sldId id="649" r:id="rId127"/>
    <p:sldId id="650" r:id="rId128"/>
    <p:sldId id="651" r:id="rId129"/>
    <p:sldId id="652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3950" autoAdjust="0"/>
  </p:normalViewPr>
  <p:slideViewPr>
    <p:cSldViewPr>
      <p:cViewPr varScale="1">
        <p:scale>
          <a:sx n="69" d="100"/>
          <a:sy n="69" d="100"/>
        </p:scale>
        <p:origin x="-140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04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656B3-14C2-4B00-827F-AD92207D11B5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401C4-4633-4964-9286-2D785E39B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401C4-4633-4964-9286-2D785E39B6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4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18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19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20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21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25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28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7572D-716E-4150-A9B9-0979BF8B8AEB}" type="slidenum">
              <a:rPr lang="en-US" smtClean="0">
                <a:latin typeface="Helvetica" pitchFamily="34" charset="0"/>
              </a:rPr>
              <a:pPr/>
              <a:t>32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2E512-9A70-4B81-9E0E-71454B710B4F}" type="slidenum">
              <a:rPr lang="en-US" smtClean="0">
                <a:latin typeface="Helvetica" pitchFamily="34" charset="0"/>
              </a:rPr>
              <a:pPr/>
              <a:t>35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39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40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42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44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49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51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52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53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54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7</a:t>
            </a:fld>
            <a:endParaRPr lang="en-US" dirty="0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55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63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64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65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66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67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68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05F83-93CC-4852-82C3-E22CFA4ED070}" type="slidenum">
              <a:rPr lang="en-US" smtClean="0">
                <a:latin typeface="Helvetica" pitchFamily="34" charset="0"/>
              </a:rPr>
              <a:pPr/>
              <a:t>10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69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70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72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73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C22E21-DF58-4932-B2A5-EC741316AB24}" type="slidenum">
              <a:rPr lang="en-US" smtClean="0"/>
              <a:pPr/>
              <a:t>75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9B4F90-B868-4B2F-8869-3822EE843CE7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BFB80-706C-45CB-9209-DAD8774DF3C4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AB714D-8D6B-4753-8E7D-326409D249AF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7455B0-B72F-4D18-BCBD-9DED70224470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97F41-3274-4216-ADB5-34E41BB19D55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11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3F153E-B3A8-49C6-8802-FF3D7A354DC8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AE144-1C66-4A69-BBE2-68053EB2BE88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03AC0-2D9F-4A75-B817-080BC7F4603A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D9C03C-E184-4652-8EB0-4CA66B5ED5BC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C3B730-BC39-4AE6-AA2A-9053F33C33D4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E6C0DA-9CAA-4F04-A33F-5FD54A5754B3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6FAC76-EB11-4B18-A629-FD663D10E33E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E4DEE-B6EC-4ACD-A990-D47B1B10F495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E4DEE-B6EC-4ACD-A990-D47B1B10F495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A7F068-9D03-467B-8189-904951BAA068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12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207FB9-F196-4C70-BDB2-E9A34DC59ADF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759A9-FF82-4A99-9E64-5DAEFBEF5B09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A759A9-FF82-4A99-9E64-5DAEFBEF5B09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8C2139-E577-43BF-9FF2-1F9D94F86BCE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759BA-69F9-4155-A807-EB1F7C491E89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759BA-69F9-4155-A807-EB1F7C491E89}" type="slidenum">
              <a:rPr lang="en-US" smtClean="0"/>
              <a:pPr/>
              <a:t>98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66-EF1C-4642-B68E-B240FE59A0E3}" type="slidenum">
              <a:rPr lang="en-US" smtClean="0"/>
              <a:pPr/>
              <a:t>100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D33D71-C0D3-4CCB-B673-C568BF7074EF}" type="slidenum">
              <a:rPr lang="en-US" smtClean="0"/>
              <a:pPr/>
              <a:t>102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09950-E8D3-4690-ABFD-D68C2860FF90}" type="slidenum">
              <a:rPr lang="en-US" smtClean="0"/>
              <a:pPr/>
              <a:t>103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592F0C-DDA9-443A-9014-7AFD7EF2B014}" type="slidenum">
              <a:rPr lang="en-US" smtClean="0"/>
              <a:pPr/>
              <a:t>104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13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0C957-74D5-4F1F-9173-7DBABEAB9968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C791BA-395F-4585-8C08-90D333D2C367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C69909-9317-4AD0-96BC-D90A91F112EA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7359D-C392-47B9-8A66-65F16DE2A63A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07359D-C392-47B9-8A66-65F16DE2A63A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EEB03-617C-4F28-A36A-32B9E5873E6E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B30495-EBFB-483F-90A8-9B6642FD42DB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F0266-EF1C-4642-B68E-B240FE59A0E3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14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D0258D4-2279-4C93-89E6-E9B3952D45EB}" type="datetime1">
              <a:rPr lang="en-US"/>
              <a:pPr eaLnBrk="1" hangingPunct="1"/>
              <a:t>4/11/2016</a:t>
            </a:fld>
            <a:endParaRPr lang="en-US"/>
          </a:p>
        </p:txBody>
      </p:sp>
      <p:sp>
        <p:nvSpPr>
          <p:cNvPr id="778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cs431-cotter</a:t>
            </a:r>
          </a:p>
        </p:txBody>
      </p:sp>
      <p:sp>
        <p:nvSpPr>
          <p:cNvPr id="778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8E924EF-A7E8-43DB-B601-E38E694B14CD}" type="slidenum">
              <a:rPr lang="en-US"/>
              <a:pPr eaLnBrk="1" hangingPunct="1"/>
              <a:t>116</a:t>
            </a:fld>
            <a:endParaRPr lang="en-US"/>
          </a:p>
        </p:txBody>
      </p:sp>
      <p:sp>
        <p:nvSpPr>
          <p:cNvPr id="778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78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D7704-48E2-4187-9AAD-75B4C92CCB26}" type="slidenum">
              <a:rPr lang="en-US" smtClean="0"/>
              <a:pPr/>
              <a:t>120</a:t>
            </a:fld>
            <a:endParaRPr lang="en-US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67494-C235-4B97-B073-61F2ECB51A12}" type="slidenum">
              <a:rPr lang="en-US" smtClean="0"/>
              <a:pPr/>
              <a:t>121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23ABF-231B-4044-BE48-25CBD9FC87E5}" type="slidenum">
              <a:rPr lang="en-US" smtClean="0"/>
              <a:pPr/>
              <a:t>123</a:t>
            </a:fld>
            <a:endParaRPr lang="en-US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67494-C235-4B97-B073-61F2ECB51A12}" type="slidenum">
              <a:rPr lang="en-US" smtClean="0"/>
              <a:pPr/>
              <a:t>124</a:t>
            </a:fld>
            <a:endParaRPr lang="en-US" smtClean="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C065C0-1D88-4244-A044-59636608D40F}" type="slidenum">
              <a:rPr lang="en-US" smtClean="0"/>
              <a:pPr/>
              <a:t>125</a:t>
            </a:fld>
            <a:endParaRPr lang="en-US" smtClean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8C0C1-D2D7-47EB-8B37-26E86299CE7F}" type="slidenum">
              <a:rPr lang="en-US" smtClean="0"/>
              <a:pPr/>
              <a:t>126</a:t>
            </a:fld>
            <a:endParaRPr lang="en-US" smtClean="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8DF1E-1E62-47D6-B94D-755DD27DC121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FEC5A-FE44-4EAC-B8A6-831EDF5AFF91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22296" indent="-277806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11225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55571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00204" indent="-222245" defTabSz="913674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44469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88918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33367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778164" indent="-222245" defTabSz="913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fld id="{2A01C869-93B9-4CE3-BD1D-4B69D61C1CAB}" type="slidenum">
              <a:rPr lang="en-US" altLang="en-US" smtClean="0">
                <a:latin typeface="Times New Roman" pitchFamily="18" charset="0"/>
              </a:rPr>
              <a:pPr/>
              <a:t>129</a:t>
            </a:fld>
            <a:endParaRPr lang="en-US" altLang="en-US" smtClean="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4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1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2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92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2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8C4-B5F2-495E-95B4-94A085B9E2AF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11F79-5C12-463B-AF2F-2E67B049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4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5097" y="24387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Memory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7416"/>
            <a:ext cx="79660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Multistep Processing of a User Program</a:t>
            </a:r>
            <a:r>
              <a:rPr lang="en-US" sz="2800" dirty="0"/>
              <a:t> </a:t>
            </a:r>
          </a:p>
        </p:txBody>
      </p:sp>
      <p:pic>
        <p:nvPicPr>
          <p:cNvPr id="112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27917" y="1187054"/>
            <a:ext cx="2687109" cy="498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76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504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Graph of Page Faults Versus </a:t>
            </a:r>
            <a:br>
              <a:rPr lang="en-US" sz="2800"/>
            </a:br>
            <a:r>
              <a:rPr lang="en-US" sz="2800"/>
              <a:t>The Number of Frames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96291"/>
            <a:ext cx="621453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66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19050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Associates a time with each frame when the page was brought into memory</a:t>
            </a:r>
          </a:p>
          <a:p>
            <a:endParaRPr lang="en-US" sz="2400" dirty="0"/>
          </a:p>
          <a:p>
            <a:r>
              <a:rPr lang="en-US" sz="2400" dirty="0" smtClean="0"/>
              <a:t>When a page must be replaced, the oldest one is chosen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533400" y="3593068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Reference string: </a:t>
            </a:r>
            <a:r>
              <a:rPr 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First-In-First-Out (FIFO)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441960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b="1" dirty="0" smtClean="0"/>
              <a:t>Limitation:</a:t>
            </a:r>
          </a:p>
          <a:p>
            <a:r>
              <a:rPr lang="en-US" sz="2800" dirty="0" smtClean="0"/>
              <a:t>A variable is initialized early and constantly used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24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FIFO Page Replacement</a:t>
            </a: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4017" y="2043112"/>
            <a:ext cx="691515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143000" y="5257800"/>
            <a:ext cx="655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How to track ages of pages?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Just use a FIFO </a:t>
            </a:r>
            <a:r>
              <a:rPr lang="en-US" dirty="0" smtClean="0"/>
              <a:t>queue to hold all the pages in memory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Replace the page at the head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Insert at tail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0" y="1219200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 frames (3 pages can be in memory at a </a:t>
            </a:r>
            <a:r>
              <a:rPr lang="en-US" dirty="0" smtClean="0"/>
              <a:t>time)</a:t>
            </a:r>
            <a:endParaRPr lang="en-US" dirty="0"/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5235710" y="4278872"/>
            <a:ext cx="163377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charset="0"/>
              </a:rPr>
              <a:t>15 page faults</a:t>
            </a:r>
          </a:p>
        </p:txBody>
      </p:sp>
    </p:spTree>
    <p:extLst>
      <p:ext uri="{BB962C8B-B14F-4D97-AF65-F5344CB8AC3E}">
        <p14:creationId xmlns:p14="http://schemas.microsoft.com/office/powerpoint/2010/main" val="7116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Optimal Algorithm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tabLst>
                <a:tab pos="1890237" algn="l"/>
              </a:tabLst>
            </a:pPr>
            <a:r>
              <a:rPr lang="en-US" dirty="0" smtClean="0"/>
              <a:t>Replace page that will not be used for longest period of time</a:t>
            </a:r>
          </a:p>
          <a:p>
            <a:pPr>
              <a:buNone/>
              <a:tabLst>
                <a:tab pos="1890237" algn="l"/>
              </a:tabLst>
            </a:pPr>
            <a:r>
              <a:rPr lang="en-US" dirty="0" smtClean="0"/>
              <a:t>	</a:t>
            </a:r>
          </a:p>
          <a:p>
            <a:pPr>
              <a:tabLst>
                <a:tab pos="1890237" algn="l"/>
              </a:tabLst>
            </a:pPr>
            <a:r>
              <a:rPr lang="en-US" dirty="0" smtClean="0"/>
              <a:t>How do you know this?</a:t>
            </a:r>
          </a:p>
          <a:p>
            <a:pPr lvl="1">
              <a:tabLst>
                <a:tab pos="1890237" algn="l"/>
              </a:tabLst>
            </a:pPr>
            <a:r>
              <a:rPr lang="en-US" dirty="0" smtClean="0"/>
              <a:t>Can’t read the future</a:t>
            </a:r>
          </a:p>
          <a:p>
            <a:pPr>
              <a:tabLst>
                <a:tab pos="1890237" algn="l"/>
              </a:tabLst>
            </a:pPr>
            <a:endParaRPr lang="en-US" dirty="0" smtClean="0"/>
          </a:p>
          <a:p>
            <a:pPr>
              <a:tabLst>
                <a:tab pos="1890237" algn="l"/>
              </a:tabLst>
            </a:pPr>
            <a:r>
              <a:rPr lang="en-US" dirty="0" smtClean="0"/>
              <a:t>Used for measuring how well your algorithm performs</a:t>
            </a:r>
          </a:p>
        </p:txBody>
      </p:sp>
    </p:spTree>
    <p:extLst>
      <p:ext uri="{BB962C8B-B14F-4D97-AF65-F5344CB8AC3E}">
        <p14:creationId xmlns:p14="http://schemas.microsoft.com/office/powerpoint/2010/main" val="8081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9517" y="277416"/>
            <a:ext cx="78972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Optimal Page Replacement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7343" y="1819275"/>
            <a:ext cx="703368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91000" y="487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page faults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825" y="277416"/>
            <a:ext cx="7673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Least Recently Used (LRU) Algorithm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196578"/>
            <a:ext cx="7352242" cy="5356621"/>
          </a:xfrm>
        </p:spPr>
        <p:txBody>
          <a:bodyPr>
            <a:normAutofit fontScale="70000" lnSpcReduction="20000"/>
          </a:bodyPr>
          <a:lstStyle/>
          <a:p>
            <a:pPr>
              <a:buFont typeface="Monotype Sorts" charset="2"/>
              <a:buNone/>
            </a:pPr>
            <a:endParaRPr lang="en-US" dirty="0" smtClean="0"/>
          </a:p>
          <a:p>
            <a:r>
              <a:rPr lang="en-US" b="1" dirty="0" smtClean="0"/>
              <a:t>Use past knowledge rather than future</a:t>
            </a:r>
          </a:p>
          <a:p>
            <a:pPr lvl="1"/>
            <a:r>
              <a:rPr lang="en-US" dirty="0" smtClean="0"/>
              <a:t>Past is the proxy of future</a:t>
            </a:r>
          </a:p>
          <a:p>
            <a:r>
              <a:rPr lang="en-US" dirty="0" smtClean="0"/>
              <a:t>Replace page that has not been used in the most of the time</a:t>
            </a:r>
          </a:p>
          <a:p>
            <a:r>
              <a:rPr lang="en-US" dirty="0" smtClean="0"/>
              <a:t>Associate time of last use with each page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12 faults – better than FIFO but worse than OPT</a:t>
            </a:r>
          </a:p>
          <a:p>
            <a:r>
              <a:rPr lang="en-US" dirty="0" smtClean="0"/>
              <a:t>Generally good algorithm and frequently used</a:t>
            </a:r>
          </a:p>
          <a:p>
            <a:r>
              <a:rPr lang="en-US" dirty="0" smtClean="0"/>
              <a:t>But how to implement?</a:t>
            </a:r>
          </a:p>
          <a:p>
            <a:pPr>
              <a:buFont typeface="Monotype Sorts" charset="2"/>
              <a:buNone/>
            </a:pPr>
            <a:endParaRPr lang="en-US" dirty="0" smtClean="0"/>
          </a:p>
        </p:txBody>
      </p:sp>
      <p:pic>
        <p:nvPicPr>
          <p:cNvPr id="40964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200400"/>
            <a:ext cx="7901517" cy="2155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51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LRU Algorithm-Implementation 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09687"/>
            <a:ext cx="7851775" cy="539591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Counter implementation</a:t>
            </a:r>
          </a:p>
          <a:p>
            <a:pPr lvl="1"/>
            <a:r>
              <a:rPr lang="en-US" sz="2000" dirty="0" smtClean="0"/>
              <a:t>CPU maintains a clock</a:t>
            </a:r>
          </a:p>
          <a:p>
            <a:pPr lvl="1"/>
            <a:r>
              <a:rPr lang="en-US" sz="2000" dirty="0" smtClean="0"/>
              <a:t>Every page entry has a </a:t>
            </a:r>
            <a:r>
              <a:rPr lang="en-US" sz="2000" dirty="0">
                <a:solidFill>
                  <a:srgbClr val="C00000"/>
                </a:solidFill>
              </a:rPr>
              <a:t>T</a:t>
            </a:r>
            <a:r>
              <a:rPr lang="en-US" sz="2000" dirty="0" smtClean="0">
                <a:solidFill>
                  <a:srgbClr val="C00000"/>
                </a:solidFill>
              </a:rPr>
              <a:t>ime of use</a:t>
            </a:r>
            <a:r>
              <a:rPr lang="en-US" sz="2000" dirty="0" smtClean="0"/>
              <a:t>; </a:t>
            </a:r>
          </a:p>
          <a:p>
            <a:pPr lvl="2"/>
            <a:r>
              <a:rPr lang="en-US" sz="2000" dirty="0" smtClean="0"/>
              <a:t>every time page is referenced, copy the clock into the </a:t>
            </a:r>
            <a:r>
              <a:rPr lang="en-US" sz="2000" dirty="0" smtClean="0">
                <a:solidFill>
                  <a:srgbClr val="C00000"/>
                </a:solidFill>
              </a:rPr>
              <a:t>time of use</a:t>
            </a:r>
          </a:p>
          <a:p>
            <a:pPr lvl="1"/>
            <a:r>
              <a:rPr lang="en-US" sz="2000" dirty="0" smtClean="0"/>
              <a:t>When a page needs to be replaced, look at the </a:t>
            </a:r>
            <a:r>
              <a:rPr lang="en-US" sz="2000" dirty="0" smtClean="0">
                <a:solidFill>
                  <a:srgbClr val="C00000"/>
                </a:solidFill>
              </a:rPr>
              <a:t>“Time of use”</a:t>
            </a:r>
            <a:r>
              <a:rPr lang="en-US" sz="2000" dirty="0" smtClean="0"/>
              <a:t> to find smallest value</a:t>
            </a:r>
          </a:p>
          <a:p>
            <a:pPr lvl="2"/>
            <a:r>
              <a:rPr lang="en-US" sz="2000" dirty="0" smtClean="0"/>
              <a:t>Search through table needed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953000"/>
            <a:ext cx="8382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51054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4800600"/>
            <a:ext cx="6858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4876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Clock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371600" y="5257800"/>
            <a:ext cx="914400" cy="39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5791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95509"/>
              </p:ext>
            </p:extLst>
          </p:nvPr>
        </p:nvGraphicFramePr>
        <p:xfrm>
          <a:off x="5029200" y="4598908"/>
          <a:ext cx="3124200" cy="2103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41400"/>
                <a:gridCol w="1041400"/>
                <a:gridCol w="1041400"/>
              </a:tblGrid>
              <a:tr h="4297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 of Use</a:t>
                      </a:r>
                      <a:endParaRPr lang="en-US" dirty="0"/>
                    </a:p>
                  </a:txBody>
                  <a:tcPr/>
                </a:tc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55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629400" y="4114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48200" y="5257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48200" y="5650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6031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6336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17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0552" y="3276600"/>
            <a:ext cx="4862135" cy="336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13507" y="1418272"/>
            <a:ext cx="73064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Stack implementation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Keep a stack of page numbers in a double </a:t>
            </a:r>
            <a:r>
              <a:rPr lang="en-US" dirty="0" smtClean="0"/>
              <a:t>linked list </a:t>
            </a:r>
            <a:r>
              <a:rPr lang="en-US" dirty="0"/>
              <a:t>form: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Page referenced: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/>
              <a:t>move it to the top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Victim page is the bottom page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LRU Algorithm-Implementation  </a:t>
            </a:r>
          </a:p>
        </p:txBody>
      </p:sp>
    </p:spTree>
    <p:extLst>
      <p:ext uri="{BB962C8B-B14F-4D97-AF65-F5344CB8AC3E}">
        <p14:creationId xmlns:p14="http://schemas.microsoft.com/office/powerpoint/2010/main" val="951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LRU Approximation Algorithms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4666"/>
            <a:ext cx="8226425" cy="514707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LRU needs special hardware and still slow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dirty="0" smtClean="0"/>
              <a:t>With each page associate a bit, initially = 0</a:t>
            </a:r>
          </a:p>
          <a:p>
            <a:pPr lvl="1"/>
            <a:r>
              <a:rPr lang="en-US" dirty="0" smtClean="0"/>
              <a:t>When page is referenced bit set to 1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Additional reference bit algorithm </a:t>
            </a:r>
          </a:p>
          <a:p>
            <a:pPr lvl="1"/>
            <a:r>
              <a:rPr lang="en-US" dirty="0" smtClean="0"/>
              <a:t>Record the reference bits in regular interval</a:t>
            </a:r>
          </a:p>
          <a:p>
            <a:pPr lvl="1"/>
            <a:r>
              <a:rPr lang="en-US" dirty="0" smtClean="0"/>
              <a:t>Keep a 8 bit string for each page in memory</a:t>
            </a:r>
          </a:p>
          <a:p>
            <a:pPr lvl="1"/>
            <a:r>
              <a:rPr lang="en-US" dirty="0" smtClean="0"/>
              <a:t>At regular interval, timer copies the reference bit to the high order bit (MSB) of the string. 	</a:t>
            </a:r>
          </a:p>
          <a:p>
            <a:pPr lvl="1"/>
            <a:r>
              <a:rPr lang="en-US" dirty="0" smtClean="0"/>
              <a:t>Shift the other bits right side by one bit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63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5387975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</a:pPr>
            <a:endParaRPr lang="en-US" sz="2400">
              <a:latin typeface="Arial" charset="0"/>
            </a:endParaRPr>
          </a:p>
        </p:txBody>
      </p:sp>
      <p:pic>
        <p:nvPicPr>
          <p:cNvPr id="74757" name="Picture 6" descr="D:\b\b4\IBM\03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9" y="1371600"/>
            <a:ext cx="8615099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77416"/>
            <a:ext cx="7772400" cy="5762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LRU Approximation Algorithms</a:t>
            </a:r>
            <a:endParaRPr lang="en-US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1000" y="1066800"/>
            <a:ext cx="1752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9800" y="1066800"/>
            <a:ext cx="1600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86200" y="1066800"/>
            <a:ext cx="1600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4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91000" y="990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Period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66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95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24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14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43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71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00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9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2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910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196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6482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768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05400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00200" y="565547"/>
            <a:ext cx="533400" cy="425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268069"/>
            <a:ext cx="113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Reset</a:t>
            </a:r>
          </a:p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403622"/>
            <a:ext cx="8134350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9428"/>
            <a:ext cx="8610600" cy="5413772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charset="2"/>
              <a:buNone/>
            </a:pPr>
            <a:endParaRPr lang="en-US" dirty="0" smtClean="0"/>
          </a:p>
          <a:p>
            <a:r>
              <a:rPr kumimoji="0" lang="en-US" dirty="0" smtClean="0"/>
              <a:t>Address binding of instructions and data to memory addresses can happen at three different stages</a:t>
            </a:r>
          </a:p>
          <a:p>
            <a:pPr lvl="1"/>
            <a:r>
              <a:rPr lang="en-US" b="1" dirty="0" smtClean="0"/>
              <a:t>Compile time</a:t>
            </a:r>
            <a:r>
              <a:rPr lang="en-US" dirty="0" smtClean="0"/>
              <a:t>:  If memory location known a priori, </a:t>
            </a:r>
            <a:r>
              <a:rPr lang="en-US" b="1" dirty="0" smtClean="0">
                <a:solidFill>
                  <a:srgbClr val="3366FF"/>
                </a:solidFill>
              </a:rPr>
              <a:t>absolute code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can be generated; must recompile code if starting location changes</a:t>
            </a:r>
          </a:p>
          <a:p>
            <a:pPr lvl="1"/>
            <a:r>
              <a:rPr lang="en-US" b="1" dirty="0" smtClean="0"/>
              <a:t>Load time</a:t>
            </a:r>
            <a:r>
              <a:rPr lang="en-US" dirty="0" smtClean="0"/>
              <a:t>:  Must generate </a:t>
            </a:r>
            <a:r>
              <a:rPr lang="en-US" b="1" dirty="0" err="1" smtClean="0">
                <a:solidFill>
                  <a:srgbClr val="3366FF"/>
                </a:solidFill>
              </a:rPr>
              <a:t>relocatable</a:t>
            </a:r>
            <a:r>
              <a:rPr lang="en-US" b="1" dirty="0" smtClean="0">
                <a:solidFill>
                  <a:srgbClr val="3366FF"/>
                </a:solidFill>
              </a:rPr>
              <a:t> code</a:t>
            </a:r>
            <a:r>
              <a:rPr lang="en-US" dirty="0" smtClean="0"/>
              <a:t> if memory location is not known at compile time</a:t>
            </a:r>
          </a:p>
          <a:p>
            <a:pPr lvl="1"/>
            <a:r>
              <a:rPr lang="en-US" b="1" dirty="0" smtClean="0"/>
              <a:t>Execution time</a:t>
            </a:r>
            <a:r>
              <a:rPr lang="en-US" dirty="0" smtClean="0"/>
              <a:t>:  If the process can be moved during its execution from one memory segment to another</a:t>
            </a:r>
          </a:p>
          <a:p>
            <a:pPr lvl="2"/>
            <a:r>
              <a:rPr lang="en-US" dirty="0"/>
              <a:t>Binding delayed until run time</a:t>
            </a:r>
            <a:endParaRPr lang="en-US" dirty="0" smtClean="0"/>
          </a:p>
          <a:p>
            <a:pPr lvl="2"/>
            <a:r>
              <a:rPr lang="en-US" dirty="0" smtClean="0"/>
              <a:t>Need hardware support for address maps (e.g., base and limit</a:t>
            </a:r>
            <a:r>
              <a:rPr lang="en-US" i="1" dirty="0" smtClean="0"/>
              <a:t> </a:t>
            </a:r>
            <a:r>
              <a:rPr lang="en-US" dirty="0" smtClean="0"/>
              <a:t>registers)</a:t>
            </a:r>
          </a:p>
        </p:txBody>
      </p:sp>
    </p:spTree>
    <p:extLst>
      <p:ext uri="{BB962C8B-B14F-4D97-AF65-F5344CB8AC3E}">
        <p14:creationId xmlns:p14="http://schemas.microsoft.com/office/powerpoint/2010/main" val="39352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LRU Approximation Algorithms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34666"/>
            <a:ext cx="8226425" cy="51470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LRU needs special hardware and still slow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dirty="0" smtClean="0"/>
              <a:t>With each page associate a bit, initially = 0</a:t>
            </a:r>
          </a:p>
          <a:p>
            <a:pPr lvl="1"/>
            <a:r>
              <a:rPr lang="en-US" dirty="0" smtClean="0"/>
              <a:t>When page is referenced bit set to 1</a:t>
            </a:r>
          </a:p>
          <a:p>
            <a:r>
              <a:rPr lang="en-US" dirty="0" smtClean="0"/>
              <a:t>Additional reference bit algorithm 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Second-chance algorithm</a:t>
            </a:r>
          </a:p>
          <a:p>
            <a:pPr lvl="1"/>
            <a:r>
              <a:rPr lang="en-US" dirty="0" smtClean="0"/>
              <a:t>Generally FIFO, plus hardware-provided reference bit</a:t>
            </a:r>
          </a:p>
          <a:p>
            <a:pPr lvl="1"/>
            <a:r>
              <a:rPr lang="en-US" dirty="0" smtClean="0"/>
              <a:t>Clock replacement</a:t>
            </a:r>
          </a:p>
          <a:p>
            <a:pPr lvl="1"/>
            <a:r>
              <a:rPr lang="en-US" dirty="0" smtClean="0"/>
              <a:t>If page to be replaced has </a:t>
            </a:r>
          </a:p>
          <a:p>
            <a:pPr lvl="2"/>
            <a:r>
              <a:rPr lang="en-US" dirty="0" smtClean="0"/>
              <a:t>Reference bit = 0 -&gt; replace it</a:t>
            </a:r>
          </a:p>
          <a:p>
            <a:pPr lvl="2"/>
            <a:r>
              <a:rPr lang="en-US" dirty="0" smtClean="0"/>
              <a:t>reference bit = 1 then:</a:t>
            </a:r>
          </a:p>
          <a:p>
            <a:pPr lvl="3"/>
            <a:r>
              <a:rPr lang="en-US" dirty="0" smtClean="0"/>
              <a:t>set reference bit 0, leave page in memory (reset the time)</a:t>
            </a:r>
          </a:p>
          <a:p>
            <a:pPr lvl="3"/>
            <a:r>
              <a:rPr lang="en-US" dirty="0" smtClean="0"/>
              <a:t>replace next page, subject to same rules</a:t>
            </a:r>
          </a:p>
        </p:txBody>
      </p:sp>
    </p:spTree>
    <p:extLst>
      <p:ext uri="{BB962C8B-B14F-4D97-AF65-F5344CB8AC3E}">
        <p14:creationId xmlns:p14="http://schemas.microsoft.com/office/powerpoint/2010/main" val="37061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38100"/>
            <a:ext cx="8267700" cy="844154"/>
          </a:xfrm>
        </p:spPr>
        <p:txBody>
          <a:bodyPr/>
          <a:lstStyle/>
          <a:p>
            <a:pPr eaLnBrk="1" hangingPunct="1"/>
            <a:r>
              <a:rPr lang="en-US" sz="2000"/>
              <a:t>Second-Chance (clock) Page-Replacement Algorithm</a:t>
            </a: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0267" y="1285875"/>
            <a:ext cx="5897033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" y="60960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{Reference bit, </a:t>
            </a:r>
            <a:r>
              <a:rPr lang="en-US" b="1" dirty="0"/>
              <a:t>Dirty </a:t>
            </a:r>
            <a:r>
              <a:rPr lang="en-US" b="1" dirty="0" smtClean="0"/>
              <a:t>bit} combination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24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Counting Algorithms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282304"/>
            <a:ext cx="7699375" cy="45517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Keep a counter of the number of references that have been made to each page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LFU Algorithm</a:t>
            </a:r>
            <a:r>
              <a:rPr lang="en-US" dirty="0" smtClean="0"/>
              <a:t>:  replaces page with smallest count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MFU Algorithm</a:t>
            </a:r>
            <a:r>
              <a:rPr lang="en-US" dirty="0" smtClean="0"/>
              <a:t>: based on the argument that the page with the smallest count was probably just brought in and has yet to be used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21336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Least and most frequently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504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Graph of Page Faults Versus </a:t>
            </a:r>
            <a:br>
              <a:rPr lang="en-US" sz="2800"/>
            </a:br>
            <a:r>
              <a:rPr lang="en-US" sz="2800"/>
              <a:t>The Number of Frames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96291"/>
            <a:ext cx="621453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83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28956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grpSp>
        <p:nvGrpSpPr>
          <p:cNvPr id="110595" name="Group 3"/>
          <p:cNvGrpSpPr>
            <a:grpSpLocks/>
          </p:cNvGrpSpPr>
          <p:nvPr/>
        </p:nvGrpSpPr>
        <p:grpSpPr bwMode="auto">
          <a:xfrm>
            <a:off x="2330450" y="4191000"/>
            <a:ext cx="381000" cy="1295400"/>
            <a:chOff x="768" y="1728"/>
            <a:chExt cx="240" cy="816"/>
          </a:xfrm>
        </p:grpSpPr>
        <p:sp>
          <p:nvSpPr>
            <p:cNvPr id="110596" name="Rectangle 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7" name="Line 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598" name="Line 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599" name="Group 7"/>
          <p:cNvGrpSpPr>
            <a:grpSpLocks/>
          </p:cNvGrpSpPr>
          <p:nvPr/>
        </p:nvGrpSpPr>
        <p:grpSpPr bwMode="auto">
          <a:xfrm>
            <a:off x="2832100" y="4191000"/>
            <a:ext cx="381000" cy="1295400"/>
            <a:chOff x="768" y="1728"/>
            <a:chExt cx="240" cy="816"/>
          </a:xfrm>
        </p:grpSpPr>
        <p:sp>
          <p:nvSpPr>
            <p:cNvPr id="110600" name="Rectangle 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1" name="Line 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2" name="Line 1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3" name="Group 11"/>
          <p:cNvGrpSpPr>
            <a:grpSpLocks/>
          </p:cNvGrpSpPr>
          <p:nvPr/>
        </p:nvGrpSpPr>
        <p:grpSpPr bwMode="auto">
          <a:xfrm>
            <a:off x="3333750" y="4191000"/>
            <a:ext cx="381000" cy="1295400"/>
            <a:chOff x="768" y="1728"/>
            <a:chExt cx="240" cy="816"/>
          </a:xfrm>
        </p:grpSpPr>
        <p:sp>
          <p:nvSpPr>
            <p:cNvPr id="110604" name="Rectangle 1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5" name="Line 1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6" name="Line 1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07" name="Group 15"/>
          <p:cNvGrpSpPr>
            <a:grpSpLocks/>
          </p:cNvGrpSpPr>
          <p:nvPr/>
        </p:nvGrpSpPr>
        <p:grpSpPr bwMode="auto">
          <a:xfrm>
            <a:off x="3835400" y="4191000"/>
            <a:ext cx="381000" cy="1295400"/>
            <a:chOff x="768" y="1728"/>
            <a:chExt cx="240" cy="816"/>
          </a:xfrm>
        </p:grpSpPr>
        <p:sp>
          <p:nvSpPr>
            <p:cNvPr id="110608" name="Rectangle 1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09" name="Line 1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0" name="Line 1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1" name="Group 19"/>
          <p:cNvGrpSpPr>
            <a:grpSpLocks/>
          </p:cNvGrpSpPr>
          <p:nvPr/>
        </p:nvGrpSpPr>
        <p:grpSpPr bwMode="auto">
          <a:xfrm>
            <a:off x="4337050" y="4191000"/>
            <a:ext cx="381000" cy="1295400"/>
            <a:chOff x="768" y="1728"/>
            <a:chExt cx="240" cy="816"/>
          </a:xfrm>
        </p:grpSpPr>
        <p:sp>
          <p:nvSpPr>
            <p:cNvPr id="110612" name="Rectangle 2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3" name="Line 2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4" name="Line 2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5" name="Group 23"/>
          <p:cNvGrpSpPr>
            <a:grpSpLocks/>
          </p:cNvGrpSpPr>
          <p:nvPr/>
        </p:nvGrpSpPr>
        <p:grpSpPr bwMode="auto">
          <a:xfrm>
            <a:off x="4838700" y="4191000"/>
            <a:ext cx="381000" cy="1295400"/>
            <a:chOff x="768" y="1728"/>
            <a:chExt cx="240" cy="816"/>
          </a:xfrm>
        </p:grpSpPr>
        <p:sp>
          <p:nvSpPr>
            <p:cNvPr id="110616" name="Rectangle 2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7" name="Line 2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18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19" name="Group 27"/>
          <p:cNvGrpSpPr>
            <a:grpSpLocks/>
          </p:cNvGrpSpPr>
          <p:nvPr/>
        </p:nvGrpSpPr>
        <p:grpSpPr bwMode="auto">
          <a:xfrm>
            <a:off x="5340350" y="4191000"/>
            <a:ext cx="381000" cy="1295400"/>
            <a:chOff x="768" y="1728"/>
            <a:chExt cx="240" cy="816"/>
          </a:xfrm>
        </p:grpSpPr>
        <p:sp>
          <p:nvSpPr>
            <p:cNvPr id="110620" name="Rectangle 2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1" name="Line 2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2" name="Line 3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3" name="Group 31"/>
          <p:cNvGrpSpPr>
            <a:grpSpLocks/>
          </p:cNvGrpSpPr>
          <p:nvPr/>
        </p:nvGrpSpPr>
        <p:grpSpPr bwMode="auto">
          <a:xfrm>
            <a:off x="5842000" y="4191000"/>
            <a:ext cx="381000" cy="1295400"/>
            <a:chOff x="768" y="1728"/>
            <a:chExt cx="240" cy="816"/>
          </a:xfrm>
        </p:grpSpPr>
        <p:sp>
          <p:nvSpPr>
            <p:cNvPr id="110624" name="Rectangle 3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5" name="Line 3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6" name="Line 3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27" name="Group 35"/>
          <p:cNvGrpSpPr>
            <a:grpSpLocks/>
          </p:cNvGrpSpPr>
          <p:nvPr/>
        </p:nvGrpSpPr>
        <p:grpSpPr bwMode="auto">
          <a:xfrm>
            <a:off x="6343650" y="4191000"/>
            <a:ext cx="381000" cy="1295400"/>
            <a:chOff x="768" y="1728"/>
            <a:chExt cx="240" cy="816"/>
          </a:xfrm>
        </p:grpSpPr>
        <p:sp>
          <p:nvSpPr>
            <p:cNvPr id="110628" name="Rectangle 3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29" name="Line 3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0" name="Line 3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31" name="Group 39"/>
          <p:cNvGrpSpPr>
            <a:grpSpLocks/>
          </p:cNvGrpSpPr>
          <p:nvPr/>
        </p:nvGrpSpPr>
        <p:grpSpPr bwMode="auto">
          <a:xfrm>
            <a:off x="6845300" y="4191000"/>
            <a:ext cx="381000" cy="1295400"/>
            <a:chOff x="768" y="1728"/>
            <a:chExt cx="240" cy="816"/>
          </a:xfrm>
        </p:grpSpPr>
        <p:sp>
          <p:nvSpPr>
            <p:cNvPr id="110632" name="Rectangle 4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3" name="Line 4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4" name="Line 4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0635" name="Group 43"/>
          <p:cNvGrpSpPr>
            <a:grpSpLocks/>
          </p:cNvGrpSpPr>
          <p:nvPr/>
        </p:nvGrpSpPr>
        <p:grpSpPr bwMode="auto">
          <a:xfrm>
            <a:off x="7346950" y="4191000"/>
            <a:ext cx="381000" cy="1295400"/>
            <a:chOff x="768" y="1728"/>
            <a:chExt cx="240" cy="816"/>
          </a:xfrm>
        </p:grpSpPr>
        <p:sp>
          <p:nvSpPr>
            <p:cNvPr id="110636" name="Rectangle 4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7" name="Line 4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38" name="Line 4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39" name="Text Box 47"/>
          <p:cNvSpPr txBox="1">
            <a:spLocks noChangeArrowheads="1"/>
          </p:cNvSpPr>
          <p:nvPr/>
        </p:nvSpPr>
        <p:spPr bwMode="auto">
          <a:xfrm>
            <a:off x="1889125" y="3546475"/>
            <a:ext cx="589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Times New Roman" pitchFamily="-105" charset="0"/>
              </a:rPr>
              <a:t>1    2     3     4     1    2     5    1    2     3     4     5</a:t>
            </a:r>
          </a:p>
        </p:txBody>
      </p:sp>
      <p:sp>
        <p:nvSpPr>
          <p:cNvPr id="110640" name="Text Box 48"/>
          <p:cNvSpPr txBox="1">
            <a:spLocks noChangeArrowheads="1"/>
          </p:cNvSpPr>
          <p:nvPr/>
        </p:nvSpPr>
        <p:spPr bwMode="auto">
          <a:xfrm>
            <a:off x="1905000" y="4191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</p:txBody>
      </p:sp>
      <p:sp>
        <p:nvSpPr>
          <p:cNvPr id="110641" name="Text Box 49"/>
          <p:cNvSpPr txBox="1">
            <a:spLocks noChangeArrowheads="1"/>
          </p:cNvSpPr>
          <p:nvPr/>
        </p:nvSpPr>
        <p:spPr bwMode="auto">
          <a:xfrm>
            <a:off x="2362200" y="42672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2" name="Text Box 50"/>
          <p:cNvSpPr txBox="1">
            <a:spLocks noChangeArrowheads="1"/>
          </p:cNvSpPr>
          <p:nvPr/>
        </p:nvSpPr>
        <p:spPr bwMode="auto">
          <a:xfrm>
            <a:off x="3352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0643" name="Text Box 51"/>
          <p:cNvSpPr txBox="1">
            <a:spLocks noChangeArrowheads="1"/>
          </p:cNvSpPr>
          <p:nvPr/>
        </p:nvSpPr>
        <p:spPr bwMode="auto">
          <a:xfrm>
            <a:off x="38862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0644" name="Text Box 52"/>
          <p:cNvSpPr txBox="1">
            <a:spLocks noChangeArrowheads="1"/>
          </p:cNvSpPr>
          <p:nvPr/>
        </p:nvSpPr>
        <p:spPr bwMode="auto">
          <a:xfrm>
            <a:off x="4343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5" name="Text Box 53"/>
          <p:cNvSpPr txBox="1">
            <a:spLocks noChangeArrowheads="1"/>
          </p:cNvSpPr>
          <p:nvPr/>
        </p:nvSpPr>
        <p:spPr bwMode="auto">
          <a:xfrm>
            <a:off x="4876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6" name="Text Box 54"/>
          <p:cNvSpPr txBox="1">
            <a:spLocks noChangeArrowheads="1"/>
          </p:cNvSpPr>
          <p:nvPr/>
        </p:nvSpPr>
        <p:spPr bwMode="auto">
          <a:xfrm>
            <a:off x="53340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7" name="Text Box 55"/>
          <p:cNvSpPr txBox="1">
            <a:spLocks noChangeArrowheads="1"/>
          </p:cNvSpPr>
          <p:nvPr/>
        </p:nvSpPr>
        <p:spPr bwMode="auto">
          <a:xfrm>
            <a:off x="5867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8" name="Text Box 56"/>
          <p:cNvSpPr txBox="1">
            <a:spLocks noChangeArrowheads="1"/>
          </p:cNvSpPr>
          <p:nvPr/>
        </p:nvSpPr>
        <p:spPr bwMode="auto">
          <a:xfrm>
            <a:off x="64008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0649" name="Text Box 57"/>
          <p:cNvSpPr txBox="1">
            <a:spLocks noChangeArrowheads="1"/>
          </p:cNvSpPr>
          <p:nvPr/>
        </p:nvSpPr>
        <p:spPr bwMode="auto">
          <a:xfrm>
            <a:off x="69342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0650" name="Text Box 58"/>
          <p:cNvSpPr txBox="1">
            <a:spLocks noChangeArrowheads="1"/>
          </p:cNvSpPr>
          <p:nvPr/>
        </p:nvSpPr>
        <p:spPr bwMode="auto">
          <a:xfrm>
            <a:off x="7391400" y="4267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grpSp>
        <p:nvGrpSpPr>
          <p:cNvPr id="110651" name="Group 59"/>
          <p:cNvGrpSpPr>
            <a:grpSpLocks/>
          </p:cNvGrpSpPr>
          <p:nvPr/>
        </p:nvGrpSpPr>
        <p:grpSpPr bwMode="auto">
          <a:xfrm>
            <a:off x="1905000" y="4191000"/>
            <a:ext cx="381000" cy="1295400"/>
            <a:chOff x="768" y="1728"/>
            <a:chExt cx="240" cy="816"/>
          </a:xfrm>
        </p:grpSpPr>
        <p:sp>
          <p:nvSpPr>
            <p:cNvPr id="110652" name="Rectangle 6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3" name="Line 6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54" name="Line 6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655" name="Rectangle 63"/>
          <p:cNvSpPr>
            <a:spLocks noChangeArrowheads="1"/>
          </p:cNvSpPr>
          <p:nvPr/>
        </p:nvSpPr>
        <p:spPr bwMode="auto">
          <a:xfrm>
            <a:off x="1905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6" name="Rectangle 64"/>
          <p:cNvSpPr>
            <a:spLocks noChangeArrowheads="1"/>
          </p:cNvSpPr>
          <p:nvPr/>
        </p:nvSpPr>
        <p:spPr bwMode="auto">
          <a:xfrm>
            <a:off x="2286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7" name="Rectangle 65"/>
          <p:cNvSpPr>
            <a:spLocks noChangeArrowheads="1"/>
          </p:cNvSpPr>
          <p:nvPr/>
        </p:nvSpPr>
        <p:spPr bwMode="auto">
          <a:xfrm>
            <a:off x="28194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8" name="Rectangle 66"/>
          <p:cNvSpPr>
            <a:spLocks noChangeArrowheads="1"/>
          </p:cNvSpPr>
          <p:nvPr/>
        </p:nvSpPr>
        <p:spPr bwMode="auto">
          <a:xfrm>
            <a:off x="33528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59" name="Rectangle 67"/>
          <p:cNvSpPr>
            <a:spLocks noChangeArrowheads="1"/>
          </p:cNvSpPr>
          <p:nvPr/>
        </p:nvSpPr>
        <p:spPr bwMode="auto">
          <a:xfrm>
            <a:off x="3810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0" name="Rectangle 68"/>
          <p:cNvSpPr>
            <a:spLocks noChangeArrowheads="1"/>
          </p:cNvSpPr>
          <p:nvPr/>
        </p:nvSpPr>
        <p:spPr bwMode="auto">
          <a:xfrm>
            <a:off x="43434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1" name="Rectangle 69"/>
          <p:cNvSpPr>
            <a:spLocks noChangeArrowheads="1"/>
          </p:cNvSpPr>
          <p:nvPr/>
        </p:nvSpPr>
        <p:spPr bwMode="auto">
          <a:xfrm>
            <a:off x="48006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2" name="Rectangle 70"/>
          <p:cNvSpPr>
            <a:spLocks noChangeArrowheads="1"/>
          </p:cNvSpPr>
          <p:nvPr/>
        </p:nvSpPr>
        <p:spPr bwMode="auto">
          <a:xfrm>
            <a:off x="63246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3" name="Rectangle 71"/>
          <p:cNvSpPr>
            <a:spLocks noChangeArrowheads="1"/>
          </p:cNvSpPr>
          <p:nvPr/>
        </p:nvSpPr>
        <p:spPr bwMode="auto">
          <a:xfrm>
            <a:off x="6858000" y="55626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0664" name="Text Box 72"/>
          <p:cNvSpPr txBox="1">
            <a:spLocks noChangeArrowheads="1"/>
          </p:cNvSpPr>
          <p:nvPr/>
        </p:nvSpPr>
        <p:spPr bwMode="auto">
          <a:xfrm>
            <a:off x="1050925" y="4156075"/>
            <a:ext cx="86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9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faults</a:t>
            </a:r>
          </a:p>
        </p:txBody>
      </p:sp>
      <p:sp>
        <p:nvSpPr>
          <p:cNvPr id="110665" name="Rectangle 73"/>
          <p:cNvSpPr>
            <a:spLocks noGrp="1" noChangeArrowheads="1"/>
          </p:cNvSpPr>
          <p:nvPr>
            <p:ph type="title"/>
          </p:nvPr>
        </p:nvSpPr>
        <p:spPr>
          <a:xfrm>
            <a:off x="304800" y="1600200"/>
            <a:ext cx="86106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FIFO Example – </a:t>
            </a:r>
            <a:br>
              <a:rPr lang="en-US" dirty="0" smtClean="0"/>
            </a:br>
            <a:r>
              <a:rPr lang="en-US" dirty="0" smtClean="0"/>
              <a:t>Program - 5 pages, </a:t>
            </a:r>
            <a:br>
              <a:rPr lang="en-US" dirty="0" smtClean="0"/>
            </a:br>
            <a:r>
              <a:rPr lang="en-US" dirty="0" smtClean="0"/>
              <a:t>3 frames of Memory allocated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3048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Increase in page frame decreases page fault rate?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87581"/>
      </p:ext>
    </p:extLst>
  </p:cSld>
  <p:clrMapOvr>
    <a:masterClrMapping/>
  </p:clrMapOvr>
  <p:transition advTm="49862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28956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grpSp>
        <p:nvGrpSpPr>
          <p:cNvPr id="112643" name="Group 3"/>
          <p:cNvGrpSpPr>
            <a:grpSpLocks/>
          </p:cNvGrpSpPr>
          <p:nvPr/>
        </p:nvGrpSpPr>
        <p:grpSpPr bwMode="auto">
          <a:xfrm>
            <a:off x="2330450" y="2819400"/>
            <a:ext cx="381000" cy="1295400"/>
            <a:chOff x="768" y="1728"/>
            <a:chExt cx="240" cy="816"/>
          </a:xfrm>
        </p:grpSpPr>
        <p:sp>
          <p:nvSpPr>
            <p:cNvPr id="112644" name="Rectangle 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5" name="Line 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6" name="Line 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47" name="Group 7"/>
          <p:cNvGrpSpPr>
            <a:grpSpLocks/>
          </p:cNvGrpSpPr>
          <p:nvPr/>
        </p:nvGrpSpPr>
        <p:grpSpPr bwMode="auto">
          <a:xfrm>
            <a:off x="2832100" y="2819400"/>
            <a:ext cx="381000" cy="1295400"/>
            <a:chOff x="768" y="1728"/>
            <a:chExt cx="240" cy="816"/>
          </a:xfrm>
        </p:grpSpPr>
        <p:sp>
          <p:nvSpPr>
            <p:cNvPr id="112648" name="Rectangle 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49" name="Line 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0" name="Line 1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1" name="Group 11"/>
          <p:cNvGrpSpPr>
            <a:grpSpLocks/>
          </p:cNvGrpSpPr>
          <p:nvPr/>
        </p:nvGrpSpPr>
        <p:grpSpPr bwMode="auto">
          <a:xfrm>
            <a:off x="3333750" y="2819400"/>
            <a:ext cx="381000" cy="1295400"/>
            <a:chOff x="768" y="1728"/>
            <a:chExt cx="240" cy="816"/>
          </a:xfrm>
        </p:grpSpPr>
        <p:sp>
          <p:nvSpPr>
            <p:cNvPr id="112652" name="Rectangle 1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3" name="Line 1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4" name="Line 1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5" name="Group 15"/>
          <p:cNvGrpSpPr>
            <a:grpSpLocks/>
          </p:cNvGrpSpPr>
          <p:nvPr/>
        </p:nvGrpSpPr>
        <p:grpSpPr bwMode="auto">
          <a:xfrm>
            <a:off x="3835400" y="2819400"/>
            <a:ext cx="381000" cy="1295400"/>
            <a:chOff x="768" y="1728"/>
            <a:chExt cx="240" cy="816"/>
          </a:xfrm>
        </p:grpSpPr>
        <p:sp>
          <p:nvSpPr>
            <p:cNvPr id="112656" name="Rectangle 1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7" name="Line 1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58" name="Line 1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59" name="Group 19"/>
          <p:cNvGrpSpPr>
            <a:grpSpLocks/>
          </p:cNvGrpSpPr>
          <p:nvPr/>
        </p:nvGrpSpPr>
        <p:grpSpPr bwMode="auto">
          <a:xfrm>
            <a:off x="4337050" y="2819400"/>
            <a:ext cx="381000" cy="1295400"/>
            <a:chOff x="768" y="1728"/>
            <a:chExt cx="240" cy="816"/>
          </a:xfrm>
        </p:grpSpPr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1" name="Line 2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2" name="Line 2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4838700" y="2819400"/>
            <a:ext cx="381000" cy="1295400"/>
            <a:chOff x="768" y="1728"/>
            <a:chExt cx="240" cy="816"/>
          </a:xfrm>
        </p:grpSpPr>
        <p:sp>
          <p:nvSpPr>
            <p:cNvPr id="112664" name="Rectangle 2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5" name="Line 2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6" name="Line 2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67" name="Group 27"/>
          <p:cNvGrpSpPr>
            <a:grpSpLocks/>
          </p:cNvGrpSpPr>
          <p:nvPr/>
        </p:nvGrpSpPr>
        <p:grpSpPr bwMode="auto">
          <a:xfrm>
            <a:off x="5340350" y="2819400"/>
            <a:ext cx="381000" cy="1295400"/>
            <a:chOff x="768" y="1728"/>
            <a:chExt cx="240" cy="816"/>
          </a:xfrm>
        </p:grpSpPr>
        <p:sp>
          <p:nvSpPr>
            <p:cNvPr id="112668" name="Rectangle 28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9" name="Line 29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0" name="Line 30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1" name="Group 31"/>
          <p:cNvGrpSpPr>
            <a:grpSpLocks/>
          </p:cNvGrpSpPr>
          <p:nvPr/>
        </p:nvGrpSpPr>
        <p:grpSpPr bwMode="auto">
          <a:xfrm>
            <a:off x="5842000" y="2819400"/>
            <a:ext cx="381000" cy="1295400"/>
            <a:chOff x="768" y="1728"/>
            <a:chExt cx="240" cy="816"/>
          </a:xfrm>
        </p:grpSpPr>
        <p:sp>
          <p:nvSpPr>
            <p:cNvPr id="112672" name="Rectangle 32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3" name="Line 33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4" name="Line 34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5" name="Group 35"/>
          <p:cNvGrpSpPr>
            <a:grpSpLocks/>
          </p:cNvGrpSpPr>
          <p:nvPr/>
        </p:nvGrpSpPr>
        <p:grpSpPr bwMode="auto">
          <a:xfrm>
            <a:off x="6343650" y="2819400"/>
            <a:ext cx="381000" cy="1295400"/>
            <a:chOff x="768" y="1728"/>
            <a:chExt cx="240" cy="816"/>
          </a:xfrm>
        </p:grpSpPr>
        <p:sp>
          <p:nvSpPr>
            <p:cNvPr id="112676" name="Rectangle 36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7" name="Line 37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78" name="Line 38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79" name="Group 39"/>
          <p:cNvGrpSpPr>
            <a:grpSpLocks/>
          </p:cNvGrpSpPr>
          <p:nvPr/>
        </p:nvGrpSpPr>
        <p:grpSpPr bwMode="auto">
          <a:xfrm>
            <a:off x="6845300" y="2819400"/>
            <a:ext cx="381000" cy="1295400"/>
            <a:chOff x="768" y="1728"/>
            <a:chExt cx="240" cy="816"/>
          </a:xfrm>
        </p:grpSpPr>
        <p:sp>
          <p:nvSpPr>
            <p:cNvPr id="112680" name="Rectangle 40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1" name="Line 41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2" name="Line 42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683" name="Group 43"/>
          <p:cNvGrpSpPr>
            <a:grpSpLocks/>
          </p:cNvGrpSpPr>
          <p:nvPr/>
        </p:nvGrpSpPr>
        <p:grpSpPr bwMode="auto">
          <a:xfrm>
            <a:off x="7346950" y="2819400"/>
            <a:ext cx="381000" cy="1295400"/>
            <a:chOff x="768" y="1728"/>
            <a:chExt cx="240" cy="816"/>
          </a:xfrm>
        </p:grpSpPr>
        <p:sp>
          <p:nvSpPr>
            <p:cNvPr id="112684" name="Rectangle 44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5" name="Line 45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86" name="Line 46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87" name="Text Box 47"/>
          <p:cNvSpPr txBox="1">
            <a:spLocks noChangeArrowheads="1"/>
          </p:cNvSpPr>
          <p:nvPr/>
        </p:nvSpPr>
        <p:spPr bwMode="auto">
          <a:xfrm>
            <a:off x="1889125" y="2174875"/>
            <a:ext cx="589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1    2     3     4     1    2     5    1    2     3     4     5</a:t>
            </a:r>
          </a:p>
        </p:txBody>
      </p:sp>
      <p:sp>
        <p:nvSpPr>
          <p:cNvPr id="112688" name="Text Box 48"/>
          <p:cNvSpPr txBox="1">
            <a:spLocks noChangeArrowheads="1"/>
          </p:cNvSpPr>
          <p:nvPr/>
        </p:nvSpPr>
        <p:spPr bwMode="auto">
          <a:xfrm>
            <a:off x="1905000" y="2819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</p:txBody>
      </p:sp>
      <p:sp>
        <p:nvSpPr>
          <p:cNvPr id="112689" name="Text Box 49"/>
          <p:cNvSpPr txBox="1">
            <a:spLocks noChangeArrowheads="1"/>
          </p:cNvSpPr>
          <p:nvPr/>
        </p:nvSpPr>
        <p:spPr bwMode="auto">
          <a:xfrm>
            <a:off x="2362200" y="28956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0" name="Text Box 50"/>
          <p:cNvSpPr txBox="1">
            <a:spLocks noChangeArrowheads="1"/>
          </p:cNvSpPr>
          <p:nvPr/>
        </p:nvSpPr>
        <p:spPr bwMode="auto">
          <a:xfrm>
            <a:off x="3352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sp>
        <p:nvSpPr>
          <p:cNvPr id="112691" name="Text Box 51"/>
          <p:cNvSpPr txBox="1">
            <a:spLocks noChangeArrowheads="1"/>
          </p:cNvSpPr>
          <p:nvPr/>
        </p:nvSpPr>
        <p:spPr bwMode="auto">
          <a:xfrm>
            <a:off x="38862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</p:txBody>
      </p:sp>
      <p:sp>
        <p:nvSpPr>
          <p:cNvPr id="112692" name="Text Box 52"/>
          <p:cNvSpPr txBox="1">
            <a:spLocks noChangeArrowheads="1"/>
          </p:cNvSpPr>
          <p:nvPr/>
        </p:nvSpPr>
        <p:spPr bwMode="auto">
          <a:xfrm>
            <a:off x="4343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3" name="Text Box 53"/>
          <p:cNvSpPr txBox="1">
            <a:spLocks noChangeArrowheads="1"/>
          </p:cNvSpPr>
          <p:nvPr/>
        </p:nvSpPr>
        <p:spPr bwMode="auto">
          <a:xfrm>
            <a:off x="4876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4" name="Text Box 54"/>
          <p:cNvSpPr txBox="1">
            <a:spLocks noChangeArrowheads="1"/>
          </p:cNvSpPr>
          <p:nvPr/>
        </p:nvSpPr>
        <p:spPr bwMode="auto">
          <a:xfrm>
            <a:off x="53340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5" name="Text Box 55"/>
          <p:cNvSpPr txBox="1">
            <a:spLocks noChangeArrowheads="1"/>
          </p:cNvSpPr>
          <p:nvPr/>
        </p:nvSpPr>
        <p:spPr bwMode="auto">
          <a:xfrm>
            <a:off x="5867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6" name="Text Box 56"/>
          <p:cNvSpPr txBox="1">
            <a:spLocks noChangeArrowheads="1"/>
          </p:cNvSpPr>
          <p:nvPr/>
        </p:nvSpPr>
        <p:spPr bwMode="auto">
          <a:xfrm>
            <a:off x="64008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2</a:t>
            </a:r>
          </a:p>
        </p:txBody>
      </p:sp>
      <p:sp>
        <p:nvSpPr>
          <p:cNvPr id="112697" name="Text Box 57"/>
          <p:cNvSpPr txBox="1">
            <a:spLocks noChangeArrowheads="1"/>
          </p:cNvSpPr>
          <p:nvPr/>
        </p:nvSpPr>
        <p:spPr bwMode="auto">
          <a:xfrm>
            <a:off x="69342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</p:txBody>
      </p:sp>
      <p:sp>
        <p:nvSpPr>
          <p:cNvPr id="112698" name="Text Box 58"/>
          <p:cNvSpPr txBox="1">
            <a:spLocks noChangeArrowheads="1"/>
          </p:cNvSpPr>
          <p:nvPr/>
        </p:nvSpPr>
        <p:spPr bwMode="auto">
          <a:xfrm>
            <a:off x="7391400" y="28956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4</a:t>
            </a:r>
          </a:p>
        </p:txBody>
      </p:sp>
      <p:sp>
        <p:nvSpPr>
          <p:cNvPr id="112699" name="Text Box 59"/>
          <p:cNvSpPr txBox="1">
            <a:spLocks noChangeArrowheads="1"/>
          </p:cNvSpPr>
          <p:nvPr/>
        </p:nvSpPr>
        <p:spPr bwMode="auto">
          <a:xfrm>
            <a:off x="34290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grpSp>
        <p:nvGrpSpPr>
          <p:cNvPr id="112700" name="Group 60"/>
          <p:cNvGrpSpPr>
            <a:grpSpLocks/>
          </p:cNvGrpSpPr>
          <p:nvPr/>
        </p:nvGrpSpPr>
        <p:grpSpPr bwMode="auto">
          <a:xfrm>
            <a:off x="2403475" y="4648200"/>
            <a:ext cx="381000" cy="1600200"/>
            <a:chOff x="624" y="2832"/>
            <a:chExt cx="240" cy="1008"/>
          </a:xfrm>
        </p:grpSpPr>
        <p:sp>
          <p:nvSpPr>
            <p:cNvPr id="112701" name="Rectangle 6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2" name="Line 6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3" name="Line 6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4" name="Line 6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05" name="Group 65"/>
          <p:cNvGrpSpPr>
            <a:grpSpLocks/>
          </p:cNvGrpSpPr>
          <p:nvPr/>
        </p:nvGrpSpPr>
        <p:grpSpPr bwMode="auto">
          <a:xfrm>
            <a:off x="2901950" y="4648200"/>
            <a:ext cx="381000" cy="1600200"/>
            <a:chOff x="624" y="2832"/>
            <a:chExt cx="240" cy="1008"/>
          </a:xfrm>
        </p:grpSpPr>
        <p:sp>
          <p:nvSpPr>
            <p:cNvPr id="112706" name="Rectangle 6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7" name="Line 6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8" name="Line 6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9" name="Line 6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10" name="Group 70"/>
          <p:cNvGrpSpPr>
            <a:grpSpLocks/>
          </p:cNvGrpSpPr>
          <p:nvPr/>
        </p:nvGrpSpPr>
        <p:grpSpPr bwMode="auto">
          <a:xfrm>
            <a:off x="3400425" y="4648200"/>
            <a:ext cx="381000" cy="1600200"/>
            <a:chOff x="624" y="2832"/>
            <a:chExt cx="240" cy="1008"/>
          </a:xfrm>
        </p:grpSpPr>
        <p:sp>
          <p:nvSpPr>
            <p:cNvPr id="112711" name="Rectangle 7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2" name="Line 7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3" name="Line 7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4" name="Line 7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15" name="Group 75"/>
          <p:cNvGrpSpPr>
            <a:grpSpLocks/>
          </p:cNvGrpSpPr>
          <p:nvPr/>
        </p:nvGrpSpPr>
        <p:grpSpPr bwMode="auto">
          <a:xfrm>
            <a:off x="3898900" y="4648200"/>
            <a:ext cx="381000" cy="1600200"/>
            <a:chOff x="624" y="2832"/>
            <a:chExt cx="240" cy="1008"/>
          </a:xfrm>
        </p:grpSpPr>
        <p:sp>
          <p:nvSpPr>
            <p:cNvPr id="112716" name="Rectangle 7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7" name="Line 7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8" name="Line 7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9" name="Line 7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0" name="Group 80"/>
          <p:cNvGrpSpPr>
            <a:grpSpLocks/>
          </p:cNvGrpSpPr>
          <p:nvPr/>
        </p:nvGrpSpPr>
        <p:grpSpPr bwMode="auto">
          <a:xfrm>
            <a:off x="4397375" y="4648200"/>
            <a:ext cx="381000" cy="1600200"/>
            <a:chOff x="624" y="2832"/>
            <a:chExt cx="240" cy="1008"/>
          </a:xfrm>
        </p:grpSpPr>
        <p:sp>
          <p:nvSpPr>
            <p:cNvPr id="112721" name="Rectangle 8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2" name="Line 8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3" name="Line 8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4" name="Line 8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5" name="Group 85"/>
          <p:cNvGrpSpPr>
            <a:grpSpLocks/>
          </p:cNvGrpSpPr>
          <p:nvPr/>
        </p:nvGrpSpPr>
        <p:grpSpPr bwMode="auto">
          <a:xfrm>
            <a:off x="4897438" y="4648200"/>
            <a:ext cx="381000" cy="1600200"/>
            <a:chOff x="624" y="2832"/>
            <a:chExt cx="240" cy="1008"/>
          </a:xfrm>
        </p:grpSpPr>
        <p:sp>
          <p:nvSpPr>
            <p:cNvPr id="112726" name="Rectangle 8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7" name="Line 8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8" name="Line 8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29" name="Line 8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30" name="Group 90"/>
          <p:cNvGrpSpPr>
            <a:grpSpLocks/>
          </p:cNvGrpSpPr>
          <p:nvPr/>
        </p:nvGrpSpPr>
        <p:grpSpPr bwMode="auto">
          <a:xfrm>
            <a:off x="5395913" y="4648200"/>
            <a:ext cx="381000" cy="1600200"/>
            <a:chOff x="624" y="2832"/>
            <a:chExt cx="240" cy="1008"/>
          </a:xfrm>
        </p:grpSpPr>
        <p:sp>
          <p:nvSpPr>
            <p:cNvPr id="112731" name="Rectangle 9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2" name="Line 9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3" name="Line 9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4" name="Line 9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35" name="Group 95"/>
          <p:cNvGrpSpPr>
            <a:grpSpLocks/>
          </p:cNvGrpSpPr>
          <p:nvPr/>
        </p:nvGrpSpPr>
        <p:grpSpPr bwMode="auto">
          <a:xfrm>
            <a:off x="5894388" y="4648200"/>
            <a:ext cx="381000" cy="1600200"/>
            <a:chOff x="624" y="2832"/>
            <a:chExt cx="240" cy="1008"/>
          </a:xfrm>
        </p:grpSpPr>
        <p:sp>
          <p:nvSpPr>
            <p:cNvPr id="112736" name="Rectangle 9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7" name="Line 9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8" name="Line 9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39" name="Line 9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40" name="Group 100"/>
          <p:cNvGrpSpPr>
            <a:grpSpLocks/>
          </p:cNvGrpSpPr>
          <p:nvPr/>
        </p:nvGrpSpPr>
        <p:grpSpPr bwMode="auto">
          <a:xfrm>
            <a:off x="6392863" y="4648200"/>
            <a:ext cx="381000" cy="1600200"/>
            <a:chOff x="624" y="2832"/>
            <a:chExt cx="240" cy="1008"/>
          </a:xfrm>
        </p:grpSpPr>
        <p:sp>
          <p:nvSpPr>
            <p:cNvPr id="112741" name="Rectangle 10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2" name="Line 10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3" name="Line 10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4" name="Line 10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45" name="Group 105"/>
          <p:cNvGrpSpPr>
            <a:grpSpLocks/>
          </p:cNvGrpSpPr>
          <p:nvPr/>
        </p:nvGrpSpPr>
        <p:grpSpPr bwMode="auto">
          <a:xfrm>
            <a:off x="6891338" y="4648200"/>
            <a:ext cx="381000" cy="1600200"/>
            <a:chOff x="624" y="2832"/>
            <a:chExt cx="240" cy="1008"/>
          </a:xfrm>
        </p:grpSpPr>
        <p:sp>
          <p:nvSpPr>
            <p:cNvPr id="112746" name="Rectangle 106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7" name="Line 107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8" name="Line 108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9" name="Line 109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50" name="Group 110"/>
          <p:cNvGrpSpPr>
            <a:grpSpLocks/>
          </p:cNvGrpSpPr>
          <p:nvPr/>
        </p:nvGrpSpPr>
        <p:grpSpPr bwMode="auto">
          <a:xfrm>
            <a:off x="7391400" y="4648200"/>
            <a:ext cx="381000" cy="1600200"/>
            <a:chOff x="624" y="2832"/>
            <a:chExt cx="240" cy="1008"/>
          </a:xfrm>
        </p:grpSpPr>
        <p:sp>
          <p:nvSpPr>
            <p:cNvPr id="112751" name="Rectangle 111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2" name="Line 112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3" name="Line 113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4" name="Line 114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55" name="Text Box 115"/>
          <p:cNvSpPr txBox="1">
            <a:spLocks noChangeArrowheads="1"/>
          </p:cNvSpPr>
          <p:nvPr/>
        </p:nvSpPr>
        <p:spPr bwMode="auto">
          <a:xfrm>
            <a:off x="1828800" y="4648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</p:txBody>
      </p:sp>
      <p:sp>
        <p:nvSpPr>
          <p:cNvPr id="112756" name="Text Box 116"/>
          <p:cNvSpPr txBox="1">
            <a:spLocks noChangeArrowheads="1"/>
          </p:cNvSpPr>
          <p:nvPr/>
        </p:nvSpPr>
        <p:spPr bwMode="auto">
          <a:xfrm>
            <a:off x="2438400" y="4648200"/>
            <a:ext cx="336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</p:txBody>
      </p:sp>
      <p:sp>
        <p:nvSpPr>
          <p:cNvPr id="112757" name="Text Box 117"/>
          <p:cNvSpPr txBox="1">
            <a:spLocks noChangeArrowheads="1"/>
          </p:cNvSpPr>
          <p:nvPr/>
        </p:nvSpPr>
        <p:spPr bwMode="auto">
          <a:xfrm>
            <a:off x="2895600" y="4648200"/>
            <a:ext cx="336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grpSp>
        <p:nvGrpSpPr>
          <p:cNvPr id="112758" name="Group 118"/>
          <p:cNvGrpSpPr>
            <a:grpSpLocks/>
          </p:cNvGrpSpPr>
          <p:nvPr/>
        </p:nvGrpSpPr>
        <p:grpSpPr bwMode="auto">
          <a:xfrm>
            <a:off x="1905000" y="2819400"/>
            <a:ext cx="381000" cy="1295400"/>
            <a:chOff x="768" y="1728"/>
            <a:chExt cx="240" cy="816"/>
          </a:xfrm>
        </p:grpSpPr>
        <p:sp>
          <p:nvSpPr>
            <p:cNvPr id="112759" name="Rectangle 119"/>
            <p:cNvSpPr>
              <a:spLocks noChangeArrowheads="1"/>
            </p:cNvSpPr>
            <p:nvPr/>
          </p:nvSpPr>
          <p:spPr bwMode="auto">
            <a:xfrm>
              <a:off x="768" y="1728"/>
              <a:ext cx="240" cy="81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0" name="Line 120"/>
            <p:cNvSpPr>
              <a:spLocks noChangeShapeType="1"/>
            </p:cNvSpPr>
            <p:nvPr/>
          </p:nvSpPr>
          <p:spPr bwMode="auto">
            <a:xfrm>
              <a:off x="768" y="206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1" name="Line 121"/>
            <p:cNvSpPr>
              <a:spLocks noChangeShapeType="1"/>
            </p:cNvSpPr>
            <p:nvPr/>
          </p:nvSpPr>
          <p:spPr bwMode="auto">
            <a:xfrm>
              <a:off x="768" y="2256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62" name="Group 122"/>
          <p:cNvGrpSpPr>
            <a:grpSpLocks/>
          </p:cNvGrpSpPr>
          <p:nvPr/>
        </p:nvGrpSpPr>
        <p:grpSpPr bwMode="auto">
          <a:xfrm>
            <a:off x="1905000" y="4648200"/>
            <a:ext cx="381000" cy="1600200"/>
            <a:chOff x="624" y="2832"/>
            <a:chExt cx="240" cy="1008"/>
          </a:xfrm>
        </p:grpSpPr>
        <p:sp>
          <p:nvSpPr>
            <p:cNvPr id="112763" name="Rectangle 123"/>
            <p:cNvSpPr>
              <a:spLocks noChangeArrowheads="1"/>
            </p:cNvSpPr>
            <p:nvPr/>
          </p:nvSpPr>
          <p:spPr bwMode="auto">
            <a:xfrm>
              <a:off x="624" y="2832"/>
              <a:ext cx="240" cy="100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6969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4" name="Line 124"/>
            <p:cNvSpPr>
              <a:spLocks noChangeShapeType="1"/>
            </p:cNvSpPr>
            <p:nvPr/>
          </p:nvSpPr>
          <p:spPr bwMode="auto">
            <a:xfrm>
              <a:off x="624" y="3120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5" name="Line 125"/>
            <p:cNvSpPr>
              <a:spLocks noChangeShapeType="1"/>
            </p:cNvSpPr>
            <p:nvPr/>
          </p:nvSpPr>
          <p:spPr bwMode="auto">
            <a:xfrm>
              <a:off x="624" y="3312"/>
              <a:ext cx="240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6" name="Line 126"/>
            <p:cNvSpPr>
              <a:spLocks noChangeShapeType="1"/>
            </p:cNvSpPr>
            <p:nvPr/>
          </p:nvSpPr>
          <p:spPr bwMode="auto">
            <a:xfrm>
              <a:off x="624" y="3552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67" name="Text Box 127"/>
          <p:cNvSpPr txBox="1">
            <a:spLocks noChangeArrowheads="1"/>
          </p:cNvSpPr>
          <p:nvPr/>
        </p:nvSpPr>
        <p:spPr bwMode="auto">
          <a:xfrm>
            <a:off x="3886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68" name="Text Box 128"/>
          <p:cNvSpPr txBox="1">
            <a:spLocks noChangeArrowheads="1"/>
          </p:cNvSpPr>
          <p:nvPr/>
        </p:nvSpPr>
        <p:spPr bwMode="auto">
          <a:xfrm>
            <a:off x="44196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69" name="Text Box 129"/>
          <p:cNvSpPr txBox="1">
            <a:spLocks noChangeArrowheads="1"/>
          </p:cNvSpPr>
          <p:nvPr/>
        </p:nvSpPr>
        <p:spPr bwMode="auto">
          <a:xfrm>
            <a:off x="49530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0" name="Text Box 130"/>
          <p:cNvSpPr txBox="1">
            <a:spLocks noChangeArrowheads="1"/>
          </p:cNvSpPr>
          <p:nvPr/>
        </p:nvSpPr>
        <p:spPr bwMode="auto">
          <a:xfrm>
            <a:off x="5410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1" name="Text Box 131"/>
          <p:cNvSpPr txBox="1">
            <a:spLocks noChangeArrowheads="1"/>
          </p:cNvSpPr>
          <p:nvPr/>
        </p:nvSpPr>
        <p:spPr bwMode="auto">
          <a:xfrm>
            <a:off x="59436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</p:txBody>
      </p:sp>
      <p:sp>
        <p:nvSpPr>
          <p:cNvPr id="112772" name="Text Box 132"/>
          <p:cNvSpPr txBox="1">
            <a:spLocks noChangeArrowheads="1"/>
          </p:cNvSpPr>
          <p:nvPr/>
        </p:nvSpPr>
        <p:spPr bwMode="auto">
          <a:xfrm>
            <a:off x="64008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3" name="Text Box 133"/>
          <p:cNvSpPr txBox="1">
            <a:spLocks noChangeArrowheads="1"/>
          </p:cNvSpPr>
          <p:nvPr/>
        </p:nvSpPr>
        <p:spPr bwMode="auto">
          <a:xfrm>
            <a:off x="69342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1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4" name="Text Box 134"/>
          <p:cNvSpPr txBox="1">
            <a:spLocks noChangeArrowheads="1"/>
          </p:cNvSpPr>
          <p:nvPr/>
        </p:nvSpPr>
        <p:spPr bwMode="auto">
          <a:xfrm>
            <a:off x="7391400" y="4648200"/>
            <a:ext cx="3365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itchFamily="-105" charset="0"/>
              </a:rPr>
              <a:t>4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5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2</a:t>
            </a:r>
          </a:p>
          <a:p>
            <a:pPr eaLnBrk="0" hangingPunct="0"/>
            <a:r>
              <a:rPr lang="en-US" sz="2400" b="1">
                <a:latin typeface="Times New Roman" pitchFamily="-105" charset="0"/>
              </a:rPr>
              <a:t>3</a:t>
            </a:r>
          </a:p>
        </p:txBody>
      </p:sp>
      <p:sp>
        <p:nvSpPr>
          <p:cNvPr id="112775" name="Rectangle 135"/>
          <p:cNvSpPr>
            <a:spLocks noChangeArrowheads="1"/>
          </p:cNvSpPr>
          <p:nvPr/>
        </p:nvSpPr>
        <p:spPr bwMode="auto">
          <a:xfrm>
            <a:off x="1905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6" name="Rectangle 136"/>
          <p:cNvSpPr>
            <a:spLocks noChangeArrowheads="1"/>
          </p:cNvSpPr>
          <p:nvPr/>
        </p:nvSpPr>
        <p:spPr bwMode="auto">
          <a:xfrm>
            <a:off x="2286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7" name="Rectangle 137"/>
          <p:cNvSpPr>
            <a:spLocks noChangeArrowheads="1"/>
          </p:cNvSpPr>
          <p:nvPr/>
        </p:nvSpPr>
        <p:spPr bwMode="auto">
          <a:xfrm>
            <a:off x="28194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8" name="Rectangle 138"/>
          <p:cNvSpPr>
            <a:spLocks noChangeArrowheads="1"/>
          </p:cNvSpPr>
          <p:nvPr/>
        </p:nvSpPr>
        <p:spPr bwMode="auto">
          <a:xfrm>
            <a:off x="33528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79" name="Rectangle 139"/>
          <p:cNvSpPr>
            <a:spLocks noChangeArrowheads="1"/>
          </p:cNvSpPr>
          <p:nvPr/>
        </p:nvSpPr>
        <p:spPr bwMode="auto">
          <a:xfrm>
            <a:off x="48768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0" name="Rectangle 140"/>
          <p:cNvSpPr>
            <a:spLocks noChangeArrowheads="1"/>
          </p:cNvSpPr>
          <p:nvPr/>
        </p:nvSpPr>
        <p:spPr bwMode="auto">
          <a:xfrm>
            <a:off x="5334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1" name="Rectangle 141"/>
          <p:cNvSpPr>
            <a:spLocks noChangeArrowheads="1"/>
          </p:cNvSpPr>
          <p:nvPr/>
        </p:nvSpPr>
        <p:spPr bwMode="auto">
          <a:xfrm>
            <a:off x="58674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2" name="Rectangle 142"/>
          <p:cNvSpPr>
            <a:spLocks noChangeArrowheads="1"/>
          </p:cNvSpPr>
          <p:nvPr/>
        </p:nvSpPr>
        <p:spPr bwMode="auto">
          <a:xfrm>
            <a:off x="63246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3" name="Rectangle 143"/>
          <p:cNvSpPr>
            <a:spLocks noChangeArrowheads="1"/>
          </p:cNvSpPr>
          <p:nvPr/>
        </p:nvSpPr>
        <p:spPr bwMode="auto">
          <a:xfrm>
            <a:off x="68580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4" name="Rectangle 144"/>
          <p:cNvSpPr>
            <a:spLocks noChangeArrowheads="1"/>
          </p:cNvSpPr>
          <p:nvPr/>
        </p:nvSpPr>
        <p:spPr bwMode="auto">
          <a:xfrm>
            <a:off x="7315200" y="6248400"/>
            <a:ext cx="361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-105" charset="0"/>
                <a:sym typeface="Monotype Sorts" pitchFamily="2" charset="2"/>
              </a:rPr>
              <a:t></a:t>
            </a:r>
          </a:p>
        </p:txBody>
      </p:sp>
      <p:sp>
        <p:nvSpPr>
          <p:cNvPr id="112785" name="Text Box 145"/>
          <p:cNvSpPr txBox="1">
            <a:spLocks noChangeArrowheads="1"/>
          </p:cNvSpPr>
          <p:nvPr/>
        </p:nvSpPr>
        <p:spPr bwMode="auto">
          <a:xfrm>
            <a:off x="974725" y="4613275"/>
            <a:ext cx="860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Times New Roman" pitchFamily="-105" charset="0"/>
              </a:rPr>
              <a:t>10</a:t>
            </a:r>
          </a:p>
          <a:p>
            <a:pPr eaLnBrk="0" hangingPunct="0"/>
            <a:r>
              <a:rPr lang="en-US" sz="2400">
                <a:latin typeface="Times New Roman" pitchFamily="-105" charset="0"/>
              </a:rPr>
              <a:t>faults</a:t>
            </a:r>
          </a:p>
        </p:txBody>
      </p:sp>
      <p:sp>
        <p:nvSpPr>
          <p:cNvPr id="112786" name="Rectangle 14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981200"/>
          </a:xfrm>
        </p:spPr>
        <p:txBody>
          <a:bodyPr/>
          <a:lstStyle/>
          <a:p>
            <a:r>
              <a:rPr lang="en-US" sz="4000" smtClean="0"/>
              <a:t>FIFO Example – </a:t>
            </a:r>
            <a:br>
              <a:rPr lang="en-US" sz="4000" smtClean="0"/>
            </a:br>
            <a:r>
              <a:rPr lang="en-US" sz="4000" smtClean="0"/>
              <a:t>Program - 5 pages, </a:t>
            </a:r>
            <a:br>
              <a:rPr lang="en-US" sz="4000" smtClean="0"/>
            </a:br>
            <a:r>
              <a:rPr lang="en-US" sz="4000" smtClean="0"/>
              <a:t>4 frames of Memory allocated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4953000" y="4114800"/>
            <a:ext cx="168275" cy="533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1831"/>
      </p:ext>
    </p:extLst>
  </p:cSld>
  <p:clrMapOvr>
    <a:masterClrMapping/>
  </p:clrMapOvr>
  <p:transition advTm="26500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cs431-cotter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E22A416-B427-4652-BB64-D9BD5E21EC3E}" type="slidenum">
              <a:rPr lang="en-US"/>
              <a:pPr eaLnBrk="1" hangingPunct="1"/>
              <a:t>116</a:t>
            </a:fld>
            <a:endParaRPr lang="en-US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Belady's Anomaly</a:t>
            </a:r>
          </a:p>
        </p:txBody>
      </p:sp>
      <p:sp>
        <p:nvSpPr>
          <p:cNvPr id="30725" name="Line 3"/>
          <p:cNvSpPr>
            <a:spLocks noChangeShapeType="1"/>
          </p:cNvSpPr>
          <p:nvPr/>
        </p:nvSpPr>
        <p:spPr bwMode="auto">
          <a:xfrm>
            <a:off x="20923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Line 4"/>
          <p:cNvSpPr>
            <a:spLocks noChangeShapeType="1"/>
          </p:cNvSpPr>
          <p:nvPr/>
        </p:nvSpPr>
        <p:spPr bwMode="auto">
          <a:xfrm>
            <a:off x="27860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Line 5"/>
          <p:cNvSpPr>
            <a:spLocks noChangeShapeType="1"/>
          </p:cNvSpPr>
          <p:nvPr/>
        </p:nvSpPr>
        <p:spPr bwMode="auto">
          <a:xfrm>
            <a:off x="41751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Line 6"/>
          <p:cNvSpPr>
            <a:spLocks noChangeShapeType="1"/>
          </p:cNvSpPr>
          <p:nvPr/>
        </p:nvSpPr>
        <p:spPr bwMode="auto">
          <a:xfrm>
            <a:off x="48688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Line 7"/>
          <p:cNvSpPr>
            <a:spLocks noChangeShapeType="1"/>
          </p:cNvSpPr>
          <p:nvPr/>
        </p:nvSpPr>
        <p:spPr bwMode="auto">
          <a:xfrm>
            <a:off x="55626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8"/>
          <p:cNvSpPr>
            <a:spLocks noChangeShapeType="1"/>
          </p:cNvSpPr>
          <p:nvPr/>
        </p:nvSpPr>
        <p:spPr bwMode="auto">
          <a:xfrm>
            <a:off x="34798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9"/>
          <p:cNvSpPr>
            <a:spLocks noChangeShapeType="1"/>
          </p:cNvSpPr>
          <p:nvPr/>
        </p:nvSpPr>
        <p:spPr bwMode="auto">
          <a:xfrm>
            <a:off x="62579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Line 10"/>
          <p:cNvSpPr>
            <a:spLocks noChangeShapeType="1"/>
          </p:cNvSpPr>
          <p:nvPr/>
        </p:nvSpPr>
        <p:spPr bwMode="auto">
          <a:xfrm>
            <a:off x="6951663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Line 11"/>
          <p:cNvSpPr>
            <a:spLocks noChangeShapeType="1"/>
          </p:cNvSpPr>
          <p:nvPr/>
        </p:nvSpPr>
        <p:spPr bwMode="auto">
          <a:xfrm>
            <a:off x="7645400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12"/>
          <p:cNvSpPr>
            <a:spLocks noChangeShapeType="1"/>
          </p:cNvSpPr>
          <p:nvPr/>
        </p:nvSpPr>
        <p:spPr bwMode="auto">
          <a:xfrm>
            <a:off x="8340725" y="1981200"/>
            <a:ext cx="0" cy="388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3"/>
          <p:cNvSpPr>
            <a:spLocks noChangeShapeType="1"/>
          </p:cNvSpPr>
          <p:nvPr/>
        </p:nvSpPr>
        <p:spPr bwMode="auto">
          <a:xfrm>
            <a:off x="2092325" y="19812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14"/>
          <p:cNvSpPr>
            <a:spLocks noChangeShapeType="1"/>
          </p:cNvSpPr>
          <p:nvPr/>
        </p:nvSpPr>
        <p:spPr bwMode="auto">
          <a:xfrm>
            <a:off x="2092325" y="236855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Line 15"/>
          <p:cNvSpPr>
            <a:spLocks noChangeShapeType="1"/>
          </p:cNvSpPr>
          <p:nvPr/>
        </p:nvSpPr>
        <p:spPr bwMode="auto">
          <a:xfrm>
            <a:off x="2092325" y="2757488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Line 16"/>
          <p:cNvSpPr>
            <a:spLocks noChangeShapeType="1"/>
          </p:cNvSpPr>
          <p:nvPr/>
        </p:nvSpPr>
        <p:spPr bwMode="auto">
          <a:xfrm>
            <a:off x="2092325" y="3146425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Line 17"/>
          <p:cNvSpPr>
            <a:spLocks noChangeShapeType="1"/>
          </p:cNvSpPr>
          <p:nvPr/>
        </p:nvSpPr>
        <p:spPr bwMode="auto">
          <a:xfrm>
            <a:off x="2092325" y="3535363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Line 18"/>
          <p:cNvSpPr>
            <a:spLocks noChangeShapeType="1"/>
          </p:cNvSpPr>
          <p:nvPr/>
        </p:nvSpPr>
        <p:spPr bwMode="auto">
          <a:xfrm>
            <a:off x="2092325" y="39243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Line 19"/>
          <p:cNvSpPr>
            <a:spLocks noChangeShapeType="1"/>
          </p:cNvSpPr>
          <p:nvPr/>
        </p:nvSpPr>
        <p:spPr bwMode="auto">
          <a:xfrm>
            <a:off x="2092325" y="431165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0"/>
          <p:cNvSpPr>
            <a:spLocks noChangeShapeType="1"/>
          </p:cNvSpPr>
          <p:nvPr/>
        </p:nvSpPr>
        <p:spPr bwMode="auto">
          <a:xfrm>
            <a:off x="2092325" y="4700588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21"/>
          <p:cNvSpPr>
            <a:spLocks noChangeShapeType="1"/>
          </p:cNvSpPr>
          <p:nvPr/>
        </p:nvSpPr>
        <p:spPr bwMode="auto">
          <a:xfrm>
            <a:off x="2092325" y="5089525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Line 22"/>
          <p:cNvSpPr>
            <a:spLocks noChangeShapeType="1"/>
          </p:cNvSpPr>
          <p:nvPr/>
        </p:nvSpPr>
        <p:spPr bwMode="auto">
          <a:xfrm>
            <a:off x="2092325" y="5478463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Line 23"/>
          <p:cNvSpPr>
            <a:spLocks noChangeShapeType="1"/>
          </p:cNvSpPr>
          <p:nvPr/>
        </p:nvSpPr>
        <p:spPr bwMode="auto">
          <a:xfrm>
            <a:off x="2092325" y="5867400"/>
            <a:ext cx="6248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Text Box 24"/>
          <p:cNvSpPr txBox="1">
            <a:spLocks noChangeArrowheads="1"/>
          </p:cNvSpPr>
          <p:nvPr/>
        </p:nvSpPr>
        <p:spPr bwMode="auto">
          <a:xfrm rot="-5400000">
            <a:off x="557212" y="3516313"/>
            <a:ext cx="215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>
                <a:latin typeface="Times New Roman" pitchFamily="-105" charset="0"/>
              </a:rPr>
              <a:t># of Page Faults</a:t>
            </a:r>
          </a:p>
        </p:txBody>
      </p:sp>
      <p:sp>
        <p:nvSpPr>
          <p:cNvPr id="30747" name="Text Box 25"/>
          <p:cNvSpPr txBox="1">
            <a:spLocks noChangeArrowheads="1"/>
          </p:cNvSpPr>
          <p:nvPr/>
        </p:nvSpPr>
        <p:spPr bwMode="auto">
          <a:xfrm>
            <a:off x="3219450" y="5832475"/>
            <a:ext cx="2486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400">
                <a:latin typeface="Times New Roman" pitchFamily="-105" charset="0"/>
              </a:rPr>
              <a:t>Number of Frames</a:t>
            </a:r>
          </a:p>
        </p:txBody>
      </p:sp>
      <p:sp>
        <p:nvSpPr>
          <p:cNvPr id="30748" name="Freeform 26"/>
          <p:cNvSpPr>
            <a:spLocks/>
          </p:cNvSpPr>
          <p:nvPr/>
        </p:nvSpPr>
        <p:spPr bwMode="auto">
          <a:xfrm>
            <a:off x="2778125" y="3505200"/>
            <a:ext cx="4876800" cy="1447800"/>
          </a:xfrm>
          <a:custGeom>
            <a:avLst/>
            <a:gdLst>
              <a:gd name="T0" fmla="*/ 0 w 3072"/>
              <a:gd name="T1" fmla="*/ 0 h 912"/>
              <a:gd name="T2" fmla="*/ 432 w 3072"/>
              <a:gd name="T3" fmla="*/ 48 h 912"/>
              <a:gd name="T4" fmla="*/ 864 w 3072"/>
              <a:gd name="T5" fmla="*/ 336 h 912"/>
              <a:gd name="T6" fmla="*/ 1296 w 3072"/>
              <a:gd name="T7" fmla="*/ 144 h 912"/>
              <a:gd name="T8" fmla="*/ 1776 w 3072"/>
              <a:gd name="T9" fmla="*/ 672 h 912"/>
              <a:gd name="T10" fmla="*/ 2160 w 3072"/>
              <a:gd name="T11" fmla="*/ 912 h 912"/>
              <a:gd name="T12" fmla="*/ 2640 w 3072"/>
              <a:gd name="T13" fmla="*/ 912 h 912"/>
              <a:gd name="T14" fmla="*/ 3072 w 3072"/>
              <a:gd name="T15" fmla="*/ 912 h 91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72"/>
              <a:gd name="T25" fmla="*/ 0 h 912"/>
              <a:gd name="T26" fmla="*/ 3072 w 3072"/>
              <a:gd name="T27" fmla="*/ 912 h 91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72" h="912">
                <a:moveTo>
                  <a:pt x="0" y="0"/>
                </a:moveTo>
                <a:lnTo>
                  <a:pt x="432" y="48"/>
                </a:lnTo>
                <a:lnTo>
                  <a:pt x="864" y="336"/>
                </a:lnTo>
                <a:lnTo>
                  <a:pt x="1296" y="144"/>
                </a:lnTo>
                <a:lnTo>
                  <a:pt x="1776" y="672"/>
                </a:lnTo>
                <a:lnTo>
                  <a:pt x="2160" y="912"/>
                </a:lnTo>
                <a:lnTo>
                  <a:pt x="2640" y="912"/>
                </a:lnTo>
                <a:lnTo>
                  <a:pt x="3072" y="912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5713"/>
      </p:ext>
    </p:extLst>
  </p:cSld>
  <p:clrMapOvr>
    <a:masterClrMapping/>
  </p:clrMapOvr>
  <p:transition advTm="75392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Belady</a:t>
            </a:r>
            <a:r>
              <a:rPr lang="en-US" altLang="en-US" smtClean="0"/>
              <a:t>’</a:t>
            </a:r>
            <a:r>
              <a:rPr lang="en-US" smtClean="0"/>
              <a:t>s Anomaly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3000"/>
              </a:lnSpc>
            </a:pPr>
            <a:r>
              <a:rPr lang="en-US" dirty="0" smtClean="0"/>
              <a:t>This most unexpected result is known as </a:t>
            </a:r>
            <a:r>
              <a:rPr lang="en-US" dirty="0" err="1" smtClean="0">
                <a:solidFill>
                  <a:schemeClr val="accent2"/>
                </a:solidFill>
              </a:rPr>
              <a:t>Belady</a:t>
            </a:r>
            <a:r>
              <a:rPr lang="en-US" altLang="en-US" dirty="0" err="1" smtClean="0">
                <a:solidFill>
                  <a:schemeClr val="accent2"/>
                </a:solidFill>
              </a:rPr>
              <a:t>’</a:t>
            </a:r>
            <a:r>
              <a:rPr lang="en-US" dirty="0" err="1" smtClean="0">
                <a:solidFill>
                  <a:schemeClr val="accent2"/>
                </a:solidFill>
              </a:rPr>
              <a:t>s</a:t>
            </a:r>
            <a:r>
              <a:rPr lang="en-US" dirty="0" smtClean="0">
                <a:solidFill>
                  <a:schemeClr val="accent2"/>
                </a:solidFill>
              </a:rPr>
              <a:t> anomaly</a:t>
            </a:r>
            <a:r>
              <a:rPr lang="en-US" dirty="0" smtClean="0"/>
              <a:t> – for some page-replacement algorithms, the page fault rate may </a:t>
            </a:r>
            <a:r>
              <a:rPr lang="en-US" dirty="0" smtClean="0">
                <a:solidFill>
                  <a:srgbClr val="CC0000"/>
                </a:solidFill>
              </a:rPr>
              <a:t>increase</a:t>
            </a:r>
            <a:r>
              <a:rPr lang="en-US" dirty="0" smtClean="0"/>
              <a:t> as the number of allocated frames increases</a:t>
            </a:r>
          </a:p>
          <a:p>
            <a:pPr marL="0" indent="0" eaLnBrk="1" hangingPunct="1">
              <a:lnSpc>
                <a:spcPts val="3000"/>
              </a:lnSpc>
              <a:buNone/>
            </a:pPr>
            <a:endParaRPr lang="en-US" dirty="0" smtClean="0"/>
          </a:p>
          <a:p>
            <a:pPr eaLnBrk="1" hangingPunct="1">
              <a:lnSpc>
                <a:spcPts val="3000"/>
              </a:lnSpc>
            </a:pPr>
            <a:r>
              <a:rPr lang="en-US" dirty="0" smtClean="0"/>
              <a:t>Is there a characterization of algorithms susceptible to </a:t>
            </a:r>
            <a:r>
              <a:rPr lang="en-US" dirty="0" err="1" smtClean="0">
                <a:solidFill>
                  <a:schemeClr val="tx2"/>
                </a:solidFill>
              </a:rPr>
              <a:t>Belady</a:t>
            </a:r>
            <a:r>
              <a:rPr lang="en-US" altLang="en-US" dirty="0" err="1" smtClean="0">
                <a:solidFill>
                  <a:schemeClr val="tx2"/>
                </a:solidFill>
              </a:rPr>
              <a:t>’</a:t>
            </a:r>
            <a:r>
              <a:rPr lang="en-US" dirty="0" err="1" smtClean="0">
                <a:solidFill>
                  <a:schemeClr val="tx2"/>
                </a:solidFill>
              </a:rPr>
              <a:t>s</a:t>
            </a:r>
            <a:r>
              <a:rPr lang="en-US" dirty="0" smtClean="0">
                <a:solidFill>
                  <a:schemeClr val="tx2"/>
                </a:solidFill>
              </a:rPr>
              <a:t> anomaly?</a:t>
            </a:r>
          </a:p>
        </p:txBody>
      </p:sp>
    </p:spTree>
    <p:extLst>
      <p:ext uri="{BB962C8B-B14F-4D97-AF65-F5344CB8AC3E}">
        <p14:creationId xmlns:p14="http://schemas.microsoft.com/office/powerpoint/2010/main" val="40510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smtClean="0">
                <a:ea typeface="+mj-ea"/>
                <a:cs typeface="+mj-cs"/>
              </a:rPr>
              <a:t>Stack Algorithms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Certain page replacement algorithms are more </a:t>
            </a:r>
            <a:r>
              <a:rPr lang="en-US" altLang="en-US" sz="2400" dirty="0" smtClean="0">
                <a:solidFill>
                  <a:schemeClr val="tx1"/>
                </a:solidFill>
              </a:rPr>
              <a:t>“</a:t>
            </a:r>
            <a:r>
              <a:rPr lang="en-US" sz="2400" dirty="0" smtClean="0">
                <a:solidFill>
                  <a:schemeClr val="tx1"/>
                </a:solidFill>
              </a:rPr>
              <a:t>well behaved</a:t>
            </a:r>
            <a:r>
              <a:rPr lang="en-US" altLang="en-US" sz="2400" dirty="0" smtClean="0">
                <a:solidFill>
                  <a:schemeClr val="tx1"/>
                </a:solidFill>
              </a:rPr>
              <a:t>”</a:t>
            </a:r>
            <a:r>
              <a:rPr lang="en-US" altLang="ja-JP" sz="2400" dirty="0" smtClean="0"/>
              <a:t> than others</a:t>
            </a:r>
          </a:p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(In the FIFO example), the problem arises because the set of pages loaded with a memory allocation of 3 frames is not necessarily also loaded with a memory allocation of 4 frames</a:t>
            </a:r>
          </a:p>
          <a:p>
            <a:pPr eaLnBrk="1" hangingPunct="1">
              <a:lnSpc>
                <a:spcPts val="2500"/>
              </a:lnSpc>
            </a:pPr>
            <a:endParaRPr lang="en-US" sz="2400" dirty="0" smtClean="0"/>
          </a:p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There are a set of paging algorithms whereby the set of pages loaded with an allocation of </a:t>
            </a:r>
            <a:r>
              <a:rPr lang="en-US" sz="2400" i="1" dirty="0" smtClean="0">
                <a:solidFill>
                  <a:schemeClr val="tx2"/>
                </a:solidFill>
              </a:rPr>
              <a:t>m</a:t>
            </a:r>
            <a:r>
              <a:rPr lang="en-US" sz="2400" dirty="0" smtClean="0"/>
              <a:t> frames is always a subset of the set of pages loaded with an allocation of </a:t>
            </a:r>
            <a:r>
              <a:rPr lang="en-US" sz="2400" i="1" dirty="0" smtClean="0">
                <a:solidFill>
                  <a:schemeClr val="tx2"/>
                </a:solidFill>
              </a:rPr>
              <a:t>m</a:t>
            </a:r>
            <a:r>
              <a:rPr lang="en-US" sz="2400" b="1" i="1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/>
              <a:t>+1 frames. This property is called the </a:t>
            </a:r>
            <a:r>
              <a:rPr lang="en-US" sz="2400" dirty="0" smtClean="0">
                <a:solidFill>
                  <a:schemeClr val="accent2"/>
                </a:solidFill>
              </a:rPr>
              <a:t>inclusion property</a:t>
            </a:r>
          </a:p>
          <a:p>
            <a:pPr eaLnBrk="1" hangingPunct="1">
              <a:lnSpc>
                <a:spcPts val="2500"/>
              </a:lnSpc>
            </a:pPr>
            <a:endParaRPr lang="en-US" sz="2400" dirty="0" smtClean="0">
              <a:solidFill>
                <a:schemeClr val="accent2"/>
              </a:solidFill>
            </a:endParaRPr>
          </a:p>
          <a:p>
            <a:pPr eaLnBrk="1" hangingPunct="1">
              <a:lnSpc>
                <a:spcPts val="2500"/>
              </a:lnSpc>
            </a:pPr>
            <a:r>
              <a:rPr lang="en-US" sz="2400" dirty="0" smtClean="0"/>
              <a:t>Algorithms that satisfy the </a:t>
            </a:r>
            <a:r>
              <a:rPr lang="en-US" sz="2400" dirty="0" smtClean="0">
                <a:solidFill>
                  <a:schemeClr val="tx1"/>
                </a:solidFill>
              </a:rPr>
              <a:t>inclusion property</a:t>
            </a:r>
            <a:r>
              <a:rPr lang="en-US" sz="2400" dirty="0" smtClean="0"/>
              <a:t> are not subject to </a:t>
            </a:r>
            <a:r>
              <a:rPr lang="en-US" sz="2400" dirty="0" err="1" smtClean="0">
                <a:solidFill>
                  <a:schemeClr val="tx2"/>
                </a:solidFill>
              </a:rPr>
              <a:t>Belady</a:t>
            </a:r>
            <a:r>
              <a:rPr lang="en-US" altLang="en-US" sz="2400" dirty="0" err="1" smtClean="0">
                <a:solidFill>
                  <a:schemeClr val="tx2"/>
                </a:solidFill>
              </a:rPr>
              <a:t>’</a:t>
            </a:r>
            <a:r>
              <a:rPr lang="en-US" sz="2400" dirty="0" err="1" smtClean="0">
                <a:solidFill>
                  <a:schemeClr val="tx2"/>
                </a:solidFill>
              </a:rPr>
              <a:t>s</a:t>
            </a:r>
            <a:r>
              <a:rPr lang="en-US" sz="2400" dirty="0" smtClean="0">
                <a:solidFill>
                  <a:schemeClr val="tx2"/>
                </a:solidFill>
              </a:rPr>
              <a:t> anomaly</a:t>
            </a:r>
            <a:r>
              <a:rPr lang="en-US" sz="2400" dirty="0" smtClean="0"/>
              <a:t>. FIFO does not satisfy the inclusion property and is not a </a:t>
            </a:r>
            <a:r>
              <a:rPr lang="en-US" sz="2400" dirty="0" smtClean="0">
                <a:solidFill>
                  <a:schemeClr val="accent2"/>
                </a:solidFill>
              </a:rPr>
              <a:t>stack algorithm</a:t>
            </a:r>
          </a:p>
          <a:p>
            <a:pPr eaLnBrk="1" hangingPunct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4778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14251"/>
              </p:ext>
            </p:extLst>
          </p:nvPr>
        </p:nvGraphicFramePr>
        <p:xfrm>
          <a:off x="9906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39894"/>
              </p:ext>
            </p:extLst>
          </p:nvPr>
        </p:nvGraphicFramePr>
        <p:xfrm>
          <a:off x="19812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65191"/>
              </p:ext>
            </p:extLst>
          </p:nvPr>
        </p:nvGraphicFramePr>
        <p:xfrm>
          <a:off x="30480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89431"/>
              </p:ext>
            </p:extLst>
          </p:nvPr>
        </p:nvGraphicFramePr>
        <p:xfrm>
          <a:off x="4419600" y="169164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74706"/>
              </p:ext>
            </p:extLst>
          </p:nvPr>
        </p:nvGraphicFramePr>
        <p:xfrm>
          <a:off x="6019800" y="16764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152400" y="2743200"/>
            <a:ext cx="8839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24995"/>
              </p:ext>
            </p:extLst>
          </p:nvPr>
        </p:nvGraphicFramePr>
        <p:xfrm>
          <a:off x="9144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927044"/>
              </p:ext>
            </p:extLst>
          </p:nvPr>
        </p:nvGraphicFramePr>
        <p:xfrm>
          <a:off x="19050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24259"/>
              </p:ext>
            </p:extLst>
          </p:nvPr>
        </p:nvGraphicFramePr>
        <p:xfrm>
          <a:off x="29718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8728"/>
              </p:ext>
            </p:extLst>
          </p:nvPr>
        </p:nvGraphicFramePr>
        <p:xfrm>
          <a:off x="4343400" y="451104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588228"/>
              </p:ext>
            </p:extLst>
          </p:nvPr>
        </p:nvGraphicFramePr>
        <p:xfrm>
          <a:off x="5943600" y="4495800"/>
          <a:ext cx="609600" cy="2194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9600"/>
              </a:tblGrid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115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152400" y="5943600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574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958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0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129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  5    3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62800" y="1664732"/>
            <a:ext cx="0" cy="10022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91400" y="1905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memory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391400" y="305966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Outside memory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315200" y="4572000"/>
            <a:ext cx="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3800" y="4953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memory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2133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frames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-76200" y="5117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frames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934200" y="2781300"/>
            <a:ext cx="0" cy="9246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228600"/>
            <a:ext cx="7429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LRU algorithm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117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377554"/>
            <a:ext cx="7905750" cy="5099446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Logical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generated by the CPU; also referred to as </a:t>
            </a:r>
            <a:r>
              <a:rPr lang="en-US" b="1" dirty="0" smtClean="0">
                <a:solidFill>
                  <a:srgbClr val="3366FF"/>
                </a:solidFill>
              </a:rPr>
              <a:t>virtual address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3366FF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Physical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address seen by the memory unit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Logical and physical addresses are the same in compile-time and load-time address-binding schemes;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logical (virtual) and physical addresses differ in execution-time address-binding scheme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Logical address space </a:t>
            </a:r>
            <a:r>
              <a:rPr lang="en-US" dirty="0" smtClean="0"/>
              <a:t>is the set of all logical addresses generated by a program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dirty="0" smtClean="0"/>
              <a:t>is the set of all physical addresses generated by a program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838200" cy="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831848"/>
            <a:ext cx="960208" cy="588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882429"/>
            <a:ext cx="7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162800" y="1882429"/>
            <a:ext cx="617277" cy="29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0817" y="277416"/>
            <a:ext cx="76559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Global vs. Local Allocation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10600" cy="556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Frames are allocated to various processes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process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generates a page fault</a:t>
            </a:r>
          </a:p>
          <a:p>
            <a:pPr lvl="1"/>
            <a:r>
              <a:rPr lang="en-US" dirty="0"/>
              <a:t>select for replacement one of its frames</a:t>
            </a:r>
          </a:p>
          <a:p>
            <a:pPr lvl="1"/>
            <a:r>
              <a:rPr lang="en-US" dirty="0"/>
              <a:t>select for replacement a frame from </a:t>
            </a:r>
            <a:r>
              <a:rPr lang="en-US" dirty="0" smtClean="0"/>
              <a:t>another process</a:t>
            </a:r>
            <a:endParaRPr lang="en-US" dirty="0"/>
          </a:p>
          <a:p>
            <a:endParaRPr lang="en-US" b="1" dirty="0" smtClean="0">
              <a:solidFill>
                <a:srgbClr val="3366FF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Local </a:t>
            </a:r>
            <a:r>
              <a:rPr lang="en-US" b="1" dirty="0">
                <a:solidFill>
                  <a:srgbClr val="3366FF"/>
                </a:solidFill>
              </a:rPr>
              <a:t>replacement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each process selects from only its own set of allocated frames</a:t>
            </a:r>
          </a:p>
          <a:p>
            <a:pPr lvl="1"/>
            <a:r>
              <a:rPr lang="en-US" dirty="0"/>
              <a:t>More consistent per-process performance</a:t>
            </a:r>
          </a:p>
          <a:p>
            <a:pPr lvl="1"/>
            <a:r>
              <a:rPr lang="en-US" dirty="0"/>
              <a:t>But possibly underutilized memory</a:t>
            </a:r>
          </a:p>
          <a:p>
            <a:endParaRPr lang="en-US" b="1" dirty="0" smtClean="0">
              <a:solidFill>
                <a:srgbClr val="3366FF"/>
              </a:solidFill>
            </a:endParaRPr>
          </a:p>
          <a:p>
            <a:r>
              <a:rPr lang="en-US" b="1" dirty="0" smtClean="0">
                <a:solidFill>
                  <a:srgbClr val="3366FF"/>
                </a:solidFill>
              </a:rPr>
              <a:t>Global replacement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process selects a replacement frame from the set of all frames; one process can take a frame from another</a:t>
            </a:r>
          </a:p>
          <a:p>
            <a:pPr lvl="1"/>
            <a:r>
              <a:rPr lang="en-US" dirty="0" smtClean="0"/>
              <a:t>But then process execution time can vary greatly</a:t>
            </a:r>
          </a:p>
          <a:p>
            <a:pPr lvl="1"/>
            <a:r>
              <a:rPr lang="en-US" dirty="0" smtClean="0"/>
              <a:t>But greater throughput ----- so more common</a:t>
            </a:r>
          </a:p>
          <a:p>
            <a:r>
              <a:rPr lang="en-US" dirty="0" smtClean="0"/>
              <a:t>Processes can not control its own page fault rate</a:t>
            </a:r>
          </a:p>
          <a:p>
            <a:pPr lvl="1"/>
            <a:r>
              <a:rPr lang="en-US" dirty="0" smtClean="0"/>
              <a:t>Depends  on the paging behavior of other processes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87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Thrashing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0890"/>
            <a:ext cx="8239125" cy="52947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a process uses a set of “active pages”</a:t>
            </a:r>
          </a:p>
          <a:p>
            <a:pPr lvl="1"/>
            <a:r>
              <a:rPr lang="en-US" sz="2000" dirty="0" smtClean="0"/>
              <a:t>Number of allocated frames is less than that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age-fault </a:t>
            </a:r>
          </a:p>
          <a:p>
            <a:pPr lvl="1"/>
            <a:r>
              <a:rPr lang="en-US" sz="2000" dirty="0" smtClean="0"/>
              <a:t>Replace some “active” page</a:t>
            </a:r>
          </a:p>
          <a:p>
            <a:pPr lvl="1"/>
            <a:r>
              <a:rPr lang="en-US" sz="2000" dirty="0" smtClean="0"/>
              <a:t>But </a:t>
            </a:r>
            <a:r>
              <a:rPr lang="en-US" sz="2000" dirty="0"/>
              <a:t>quickly need replaced </a:t>
            </a:r>
            <a:r>
              <a:rPr lang="en-US" sz="2000" dirty="0" smtClean="0"/>
              <a:t>“active” frame </a:t>
            </a:r>
            <a:r>
              <a:rPr lang="en-US" sz="2000" dirty="0"/>
              <a:t>back</a:t>
            </a:r>
          </a:p>
          <a:p>
            <a:pPr lvl="1"/>
            <a:r>
              <a:rPr lang="en-US" sz="2000" dirty="0" smtClean="0"/>
              <a:t>Quickly a page fault, again and again</a:t>
            </a:r>
          </a:p>
          <a:p>
            <a:pPr lvl="1"/>
            <a:r>
              <a:rPr lang="en-US" sz="2000" b="1" dirty="0">
                <a:solidFill>
                  <a:srgbClr val="3366FF"/>
                </a:solidFill>
              </a:rPr>
              <a:t>Thrashing</a:t>
            </a:r>
            <a:r>
              <a:rPr lang="en-US" sz="2000" dirty="0">
                <a:solidFill>
                  <a:srgbClr val="3366FF"/>
                </a:solidFill>
              </a:rPr>
              <a:t> </a:t>
            </a:r>
            <a:r>
              <a:rPr lang="en-US" sz="2000" dirty="0">
                <a:sym typeface="Symbol" charset="2"/>
              </a:rPr>
              <a:t> a process is busy swapping pages in and out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dirty="0" smtClean="0"/>
              <a:t>OS monitors CPU utilization</a:t>
            </a:r>
          </a:p>
          <a:p>
            <a:pPr lvl="1"/>
            <a:r>
              <a:rPr lang="en-US" sz="2000" dirty="0" smtClean="0"/>
              <a:t>If low? Increase the degree of multiprogramming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254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5334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Global page replacement</a:t>
            </a:r>
          </a:p>
          <a:p>
            <a:pPr lvl="1"/>
            <a:r>
              <a:rPr lang="en-US" sz="2000" dirty="0" smtClean="0"/>
              <a:t>Process enters new phase (subroutine call) execution</a:t>
            </a:r>
          </a:p>
          <a:p>
            <a:pPr lvl="1"/>
            <a:r>
              <a:rPr lang="en-US" sz="2000" dirty="0" smtClean="0"/>
              <a:t>Page fault</a:t>
            </a:r>
          </a:p>
          <a:p>
            <a:pPr lvl="1"/>
            <a:r>
              <a:rPr lang="en-US" sz="2000" dirty="0" smtClean="0"/>
              <a:t>Taking frames from other processes</a:t>
            </a:r>
          </a:p>
          <a:p>
            <a:pPr lvl="2"/>
            <a:r>
              <a:rPr lang="en-US" sz="1600" dirty="0" smtClean="0"/>
              <a:t>Replace “active” frames  of other processes</a:t>
            </a:r>
          </a:p>
          <a:p>
            <a:pPr lvl="1"/>
            <a:r>
              <a:rPr lang="en-US" sz="2000" dirty="0" smtClean="0"/>
              <a:t>These processes start page fault</a:t>
            </a:r>
          </a:p>
          <a:p>
            <a:pPr lvl="1"/>
            <a:r>
              <a:rPr lang="en-US" sz="2000" dirty="0" smtClean="0"/>
              <a:t>These faulting processes wait on the device queue for disk</a:t>
            </a:r>
          </a:p>
          <a:p>
            <a:pPr lvl="2"/>
            <a:r>
              <a:rPr lang="en-US" sz="1600" dirty="0" smtClean="0"/>
              <a:t>Ready queue empty</a:t>
            </a:r>
          </a:p>
          <a:p>
            <a:pPr lvl="1"/>
            <a:r>
              <a:rPr lang="en-US" sz="2000" dirty="0" smtClean="0"/>
              <a:t>CPU utilization decreases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CPU scheduler increases the degree of multiprogramming </a:t>
            </a:r>
          </a:p>
          <a:p>
            <a:pPr lvl="1"/>
            <a:r>
              <a:rPr lang="en-US" sz="2000" dirty="0" smtClean="0"/>
              <a:t>More page faults </a:t>
            </a:r>
          </a:p>
          <a:p>
            <a:pPr lvl="1"/>
            <a:r>
              <a:rPr lang="en-US" sz="2000" dirty="0" smtClean="0"/>
              <a:t>Drop in CPU utilization </a:t>
            </a:r>
          </a:p>
          <a:p>
            <a:r>
              <a:rPr lang="en-US" sz="2400" dirty="0" smtClean="0"/>
              <a:t>Page fault increases tremendously </a:t>
            </a:r>
          </a:p>
          <a:p>
            <a:pPr lvl="1"/>
            <a:endParaRPr lang="en-US" sz="2000" dirty="0" smtClean="0"/>
          </a:p>
          <a:p>
            <a:pPr lvl="2"/>
            <a:endParaRPr lang="en-US" sz="1600" dirty="0" smtClean="0"/>
          </a:p>
          <a:p>
            <a:pPr lvl="1"/>
            <a:endParaRPr 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4038600"/>
            <a:ext cx="333375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4267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Thrashing</a:t>
            </a:r>
          </a:p>
        </p:txBody>
      </p:sp>
    </p:spTree>
    <p:extLst>
      <p:ext uri="{BB962C8B-B14F-4D97-AF65-F5344CB8AC3E}">
        <p14:creationId xmlns:p14="http://schemas.microsoft.com/office/powerpoint/2010/main" val="39864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45092" y="277416"/>
            <a:ext cx="6922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Thrashing (Cont.)</a:t>
            </a:r>
            <a:endParaRPr lang="en-US" sz="2400"/>
          </a:p>
        </p:txBody>
      </p:sp>
      <p:pic>
        <p:nvPicPr>
          <p:cNvPr id="54275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692" y="1227535"/>
            <a:ext cx="7588250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1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Thrashing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0890"/>
            <a:ext cx="8239125" cy="5294710"/>
          </a:xfrm>
        </p:spPr>
        <p:txBody>
          <a:bodyPr>
            <a:normAutofit/>
          </a:bodyPr>
          <a:lstStyle/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Local replacement </a:t>
            </a:r>
          </a:p>
          <a:p>
            <a:pPr lvl="1"/>
            <a:r>
              <a:rPr lang="en-US" dirty="0" smtClean="0"/>
              <a:t>One process cannot steal frames from other processes</a:t>
            </a:r>
          </a:p>
          <a:p>
            <a:r>
              <a:rPr lang="en-US" dirty="0" smtClean="0"/>
              <a:t>Provide a process as many frames as needed</a:t>
            </a:r>
          </a:p>
          <a:p>
            <a:pPr lvl="1"/>
            <a:r>
              <a:rPr lang="en-US" dirty="0" smtClean="0"/>
              <a:t>Able to load all </a:t>
            </a:r>
            <a:r>
              <a:rPr lang="en-US" dirty="0"/>
              <a:t>a</a:t>
            </a:r>
            <a:r>
              <a:rPr lang="en-US" dirty="0" smtClean="0"/>
              <a:t>ctive pages</a:t>
            </a:r>
          </a:p>
          <a:p>
            <a:pPr lvl="1"/>
            <a:r>
              <a:rPr lang="en-US" dirty="0" smtClean="0"/>
              <a:t>How do we know?</a:t>
            </a:r>
          </a:p>
          <a:p>
            <a:pPr lvl="1"/>
            <a:r>
              <a:rPr lang="en-US" dirty="0" smtClean="0"/>
              <a:t>Locality model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49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2592" y="277416"/>
            <a:ext cx="71596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Demand Paging and Thrashing </a:t>
            </a:r>
            <a:endParaRPr lang="en-US" sz="24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77566"/>
            <a:ext cx="8172450" cy="378023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Why does demand paging work?</a:t>
            </a:r>
            <a:br>
              <a:rPr lang="en-US" dirty="0" smtClean="0"/>
            </a:br>
            <a:r>
              <a:rPr lang="en-US" b="1" dirty="0" smtClean="0">
                <a:solidFill>
                  <a:srgbClr val="3366FF"/>
                </a:solidFill>
              </a:rPr>
              <a:t>Locality model</a:t>
            </a:r>
          </a:p>
          <a:p>
            <a:pPr lvl="1"/>
            <a:r>
              <a:rPr lang="en-US" dirty="0" smtClean="0"/>
              <a:t>Process migrates from one locality to another</a:t>
            </a:r>
          </a:p>
          <a:p>
            <a:pPr lvl="1"/>
            <a:r>
              <a:rPr lang="en-US" dirty="0" smtClean="0"/>
              <a:t>Localities may overlap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Allocate enough frames to a process to accommodate its locality</a:t>
            </a:r>
          </a:p>
          <a:p>
            <a:pPr lvl="1">
              <a:buFont typeface="Monotype Sorts" charset="2"/>
              <a:buNone/>
            </a:pPr>
            <a:endParaRPr lang="en-US" dirty="0" smtClean="0"/>
          </a:p>
          <a:p>
            <a:r>
              <a:rPr lang="en-US" dirty="0" smtClean="0"/>
              <a:t>Why does thrashing occur?</a:t>
            </a:r>
            <a:br>
              <a:rPr lang="en-US" dirty="0" smtClean="0"/>
            </a:br>
            <a:r>
              <a:rPr lang="en-US" dirty="0" smtClean="0">
                <a:sym typeface="Symbol" charset="2"/>
              </a:rPr>
              <a:t> size of locality &gt; total </a:t>
            </a:r>
            <a:r>
              <a:rPr lang="en-US" smtClean="0">
                <a:sym typeface="Symbol" charset="2"/>
              </a:rPr>
              <a:t>allocated frames </a:t>
            </a:r>
            <a:endParaRPr lang="en-US" dirty="0" smtClean="0">
              <a:sym typeface="Symbol" charset="2"/>
            </a:endParaRPr>
          </a:p>
          <a:p>
            <a:pPr lvl="1"/>
            <a:r>
              <a:rPr lang="en-US" dirty="0" smtClean="0">
                <a:sym typeface="Symbol" charset="2"/>
              </a:rPr>
              <a:t>Limit effects by using local or priority page replacement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432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7142" y="277416"/>
            <a:ext cx="7849658" cy="576263"/>
          </a:xfrm>
        </p:spPr>
        <p:txBody>
          <a:bodyPr/>
          <a:lstStyle/>
          <a:p>
            <a:pPr eaLnBrk="1" hangingPunct="1"/>
            <a:r>
              <a:rPr lang="en-US" sz="2800"/>
              <a:t>Locality In A Memory-Reference Pattern</a:t>
            </a:r>
          </a:p>
        </p:txBody>
      </p:sp>
      <p:pic>
        <p:nvPicPr>
          <p:cNvPr id="5632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67621"/>
            <a:ext cx="5415493" cy="576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56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Working-set model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892" y="2068116"/>
            <a:ext cx="6772275" cy="180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69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Working-Set Model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574492" cy="4881563"/>
          </a:xfrm>
        </p:spPr>
        <p:txBody>
          <a:bodyPr>
            <a:normAutofit fontScale="70000" lnSpcReduction="20000"/>
          </a:bodyPr>
          <a:lstStyle/>
          <a:p>
            <a:r>
              <a:rPr lang="en-US" smtClean="0">
                <a:sym typeface="Symbol" charset="2"/>
              </a:rPr>
              <a:t>  working-set window  a fixed number of page references </a:t>
            </a:r>
            <a:br>
              <a:rPr lang="en-US" smtClean="0">
                <a:sym typeface="Symbol" charset="2"/>
              </a:rPr>
            </a:br>
            <a:r>
              <a:rPr lang="en-US" smtClean="0">
                <a:sym typeface="Symbol" charset="2"/>
              </a:rPr>
              <a:t>Example:  10,000 instructions</a:t>
            </a:r>
          </a:p>
          <a:p>
            <a:endParaRPr lang="en-US" sz="800">
              <a:sym typeface="Symbol" charset="2"/>
            </a:endParaRPr>
          </a:p>
          <a:p>
            <a:r>
              <a:rPr lang="en-US" i="1" smtClean="0">
                <a:sym typeface="Symbol" charset="2"/>
              </a:rPr>
              <a:t>WSS</a:t>
            </a:r>
            <a:r>
              <a:rPr lang="en-US" i="1" baseline="-25000" smtClean="0">
                <a:sym typeface="Symbol" charset="2"/>
              </a:rPr>
              <a:t>i</a:t>
            </a:r>
            <a:r>
              <a:rPr lang="en-US" smtClean="0">
                <a:sym typeface="Symbol" charset="2"/>
              </a:rPr>
              <a:t> (working set of Process </a:t>
            </a:r>
            <a:r>
              <a:rPr lang="en-US" i="1" smtClean="0">
                <a:sym typeface="Symbol" charset="2"/>
              </a:rPr>
              <a:t>P</a:t>
            </a:r>
            <a:r>
              <a:rPr lang="en-US" i="1" baseline="-25000" smtClean="0">
                <a:sym typeface="Symbol" charset="2"/>
              </a:rPr>
              <a:t>i</a:t>
            </a:r>
            <a:r>
              <a:rPr lang="en-US" smtClean="0">
                <a:sym typeface="Symbol" charset="2"/>
              </a:rPr>
              <a:t>) =</a:t>
            </a:r>
            <a:br>
              <a:rPr lang="en-US" smtClean="0">
                <a:sym typeface="Symbol" charset="2"/>
              </a:rPr>
            </a:br>
            <a:r>
              <a:rPr lang="en-US" smtClean="0">
                <a:sym typeface="Symbol" charset="2"/>
              </a:rPr>
              <a:t>total number of pages referenced in the most recent  (varies in time)</a:t>
            </a:r>
          </a:p>
          <a:p>
            <a:pPr lvl="1"/>
            <a:r>
              <a:rPr lang="en-US" smtClean="0">
                <a:sym typeface="Symbol" charset="2"/>
              </a:rPr>
              <a:t>if  too small will not encompass entire locality</a:t>
            </a:r>
          </a:p>
          <a:p>
            <a:pPr lvl="1"/>
            <a:r>
              <a:rPr lang="en-US" smtClean="0">
                <a:sym typeface="Symbol" charset="2"/>
              </a:rPr>
              <a:t>if  too large will encompass several localities</a:t>
            </a:r>
          </a:p>
          <a:p>
            <a:pPr lvl="1"/>
            <a:r>
              <a:rPr lang="en-US" smtClean="0">
                <a:sym typeface="Symbol" charset="2"/>
              </a:rPr>
              <a:t>if  =   will encompass entire program</a:t>
            </a:r>
          </a:p>
          <a:p>
            <a:pPr lvl="1"/>
            <a:endParaRPr lang="en-US" sz="800">
              <a:sym typeface="Symbol" charset="2"/>
            </a:endParaRPr>
          </a:p>
          <a:p>
            <a:r>
              <a:rPr lang="en-US" i="1" smtClean="0">
                <a:sym typeface="Symbol" charset="2"/>
              </a:rPr>
              <a:t>D</a:t>
            </a:r>
            <a:r>
              <a:rPr lang="en-US" smtClean="0">
                <a:sym typeface="Symbol" charset="2"/>
              </a:rPr>
              <a:t> =  </a:t>
            </a:r>
            <a:r>
              <a:rPr lang="en-US" i="1" smtClean="0">
                <a:sym typeface="Symbol" charset="2"/>
              </a:rPr>
              <a:t>WSS</a:t>
            </a:r>
            <a:r>
              <a:rPr lang="en-US" i="1" baseline="-25000" smtClean="0">
                <a:sym typeface="Symbol" charset="2"/>
              </a:rPr>
              <a:t>i</a:t>
            </a:r>
            <a:r>
              <a:rPr lang="en-US" smtClean="0">
                <a:sym typeface="Symbol" charset="2"/>
              </a:rPr>
              <a:t>  total demand frames </a:t>
            </a:r>
          </a:p>
          <a:p>
            <a:pPr lvl="1"/>
            <a:r>
              <a:rPr lang="en-US" smtClean="0">
                <a:sym typeface="Symbol" charset="2"/>
              </a:rPr>
              <a:t>Approximation of locality</a:t>
            </a:r>
          </a:p>
          <a:p>
            <a:endParaRPr lang="en-US" sz="800">
              <a:sym typeface="Symbol" charset="2"/>
            </a:endParaRPr>
          </a:p>
          <a:p>
            <a:r>
              <a:rPr lang="en-US" smtClean="0">
                <a:sym typeface="Symbol" charset="2"/>
              </a:rPr>
              <a:t>if </a:t>
            </a:r>
            <a:r>
              <a:rPr lang="en-US" i="1" smtClean="0">
                <a:sym typeface="Symbol" charset="2"/>
              </a:rPr>
              <a:t>D</a:t>
            </a:r>
            <a:r>
              <a:rPr lang="en-US" smtClean="0">
                <a:sym typeface="Symbol" charset="2"/>
              </a:rPr>
              <a:t> &gt; </a:t>
            </a:r>
            <a:r>
              <a:rPr lang="en-US" i="1" smtClean="0">
                <a:sym typeface="Symbol" charset="2"/>
              </a:rPr>
              <a:t>m</a:t>
            </a:r>
            <a:r>
              <a:rPr lang="en-US" smtClean="0">
                <a:sym typeface="Symbol" charset="2"/>
              </a:rPr>
              <a:t>  Thrashing</a:t>
            </a:r>
          </a:p>
          <a:p>
            <a:endParaRPr lang="en-US" sz="800">
              <a:sym typeface="Symbol" charset="2"/>
            </a:endParaRPr>
          </a:p>
          <a:p>
            <a:r>
              <a:rPr lang="en-US" smtClean="0">
                <a:sym typeface="Symbol" charset="2"/>
              </a:rPr>
              <a:t>Policy if </a:t>
            </a:r>
            <a:r>
              <a:rPr lang="en-US" i="1" smtClean="0">
                <a:sym typeface="Symbol" charset="2"/>
              </a:rPr>
              <a:t>D</a:t>
            </a:r>
            <a:r>
              <a:rPr lang="en-US" smtClean="0">
                <a:sym typeface="Symbol" charset="2"/>
              </a:rPr>
              <a:t> &gt; m, then suspend or swap out one of the processes</a:t>
            </a:r>
          </a:p>
        </p:txBody>
      </p:sp>
    </p:spTree>
    <p:extLst>
      <p:ext uri="{BB962C8B-B14F-4D97-AF65-F5344CB8AC3E}">
        <p14:creationId xmlns:p14="http://schemas.microsoft.com/office/powerpoint/2010/main" val="2152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796925" y="163513"/>
            <a:ext cx="7889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Page-Fault Frequency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7100" y="1049338"/>
            <a:ext cx="6604000" cy="1668462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 smtClean="0"/>
              <a:t>More direct approach than WSS</a:t>
            </a:r>
          </a:p>
          <a:p>
            <a:r>
              <a:rPr lang="en-US" altLang="en-US" dirty="0" smtClean="0"/>
              <a:t>Establish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acceptable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</a:t>
            </a:r>
            <a:r>
              <a:rPr lang="en-US" altLang="ja-JP" b="1" dirty="0" smtClean="0">
                <a:solidFill>
                  <a:srgbClr val="3366FF"/>
                </a:solidFill>
              </a:rPr>
              <a:t>page-fault frequency </a:t>
            </a:r>
            <a:r>
              <a:rPr lang="en-US" altLang="ja-JP" dirty="0" smtClean="0"/>
              <a:t>(</a:t>
            </a:r>
            <a:r>
              <a:rPr lang="en-US" altLang="ja-JP" b="1" dirty="0" smtClean="0">
                <a:solidFill>
                  <a:srgbClr val="3366FF"/>
                </a:solidFill>
              </a:rPr>
              <a:t>PFF</a:t>
            </a:r>
            <a:r>
              <a:rPr lang="en-US" altLang="ja-JP" dirty="0" smtClean="0"/>
              <a:t>)</a:t>
            </a:r>
            <a:r>
              <a:rPr lang="en-US" altLang="ja-JP" b="1" dirty="0" smtClean="0">
                <a:solidFill>
                  <a:srgbClr val="3366FF"/>
                </a:solidFill>
              </a:rPr>
              <a:t> </a:t>
            </a:r>
            <a:r>
              <a:rPr lang="en-US" altLang="ja-JP" dirty="0" smtClean="0"/>
              <a:t>rate and use local replacement policy</a:t>
            </a:r>
          </a:p>
          <a:p>
            <a:pPr lvl="1"/>
            <a:r>
              <a:rPr lang="en-US" altLang="en-US" dirty="0" smtClean="0"/>
              <a:t>If actual rate too low, process loses frame</a:t>
            </a:r>
          </a:p>
          <a:p>
            <a:pPr lvl="1"/>
            <a:r>
              <a:rPr lang="en-US" altLang="en-US" dirty="0" smtClean="0"/>
              <a:t>If actual rate too high, process gains frame</a:t>
            </a:r>
          </a:p>
        </p:txBody>
      </p:sp>
      <p:pic>
        <p:nvPicPr>
          <p:cNvPr id="58372" name="Picture 1" descr="9_2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3200400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92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277416"/>
            <a:ext cx="78390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Memory-Management Unit (</a:t>
            </a:r>
            <a:r>
              <a:rPr lang="en-US" sz="2400"/>
              <a:t>MMU</a:t>
            </a:r>
            <a:r>
              <a:rPr lang="en-US" smtClean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59725" cy="50994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Hardware device that at run time maps virtual to physical address</a:t>
            </a:r>
          </a:p>
          <a:p>
            <a:endParaRPr lang="en-US" dirty="0" smtClean="0"/>
          </a:p>
          <a:p>
            <a:r>
              <a:rPr lang="en-US" dirty="0" smtClean="0"/>
              <a:t>Many methods possible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 start, consider simple scheme where the value in the </a:t>
            </a:r>
            <a:r>
              <a:rPr lang="en-US" b="1" dirty="0" smtClean="0"/>
              <a:t>relocation register </a:t>
            </a:r>
            <a:r>
              <a:rPr lang="en-US" dirty="0" smtClean="0"/>
              <a:t>is added to every address generated by a user process at the time it is sent to memory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relocation register</a:t>
            </a:r>
            <a:endParaRPr lang="en-US" dirty="0" smtClean="0"/>
          </a:p>
          <a:p>
            <a:pPr lvl="1"/>
            <a:r>
              <a:rPr lang="en-US" dirty="0" smtClean="0"/>
              <a:t>MS-DOS on Intel 80x86 used 4 relocation registers</a:t>
            </a:r>
          </a:p>
          <a:p>
            <a:endParaRPr lang="en-US" dirty="0" smtClean="0"/>
          </a:p>
          <a:p>
            <a:r>
              <a:rPr lang="en-US" dirty="0" smtClean="0"/>
              <a:t>The user program deals with </a:t>
            </a:r>
            <a:r>
              <a:rPr lang="en-US" i="1" dirty="0" smtClean="0"/>
              <a:t>logical</a:t>
            </a:r>
            <a:r>
              <a:rPr lang="en-US" dirty="0" smtClean="0"/>
              <a:t> addresses (0 to max); it never sees the </a:t>
            </a:r>
            <a:r>
              <a:rPr lang="en-US" i="1" dirty="0" smtClean="0"/>
              <a:t>real</a:t>
            </a:r>
            <a:r>
              <a:rPr lang="en-US" dirty="0" smtClean="0"/>
              <a:t> physical addresses (R to </a:t>
            </a:r>
            <a:r>
              <a:rPr lang="en-US" dirty="0" err="1" smtClean="0"/>
              <a:t>R+max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Say the logical address 25</a:t>
            </a:r>
          </a:p>
          <a:p>
            <a:pPr lvl="1"/>
            <a:r>
              <a:rPr lang="en-US" dirty="0" smtClean="0"/>
              <a:t>Execution-time binding occurs when reference is made to location in memory</a:t>
            </a:r>
          </a:p>
          <a:p>
            <a:pPr lvl="1"/>
            <a:r>
              <a:rPr lang="en-US" dirty="0" smtClean="0"/>
              <a:t>Logical address bound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3619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9692" y="310754"/>
            <a:ext cx="8224308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Dynamic relocation using a </a:t>
            </a:r>
            <a:br>
              <a:rPr lang="en-US" sz="2800"/>
            </a:br>
            <a:r>
              <a:rPr lang="en-US" sz="280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1475185"/>
            <a:ext cx="5358342" cy="393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172200" y="1676400"/>
            <a:ext cx="762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781800" y="2057400"/>
            <a:ext cx="990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43800" y="2362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Relocatable</a:t>
            </a:r>
            <a:r>
              <a:rPr lang="en-US" dirty="0" smtClean="0"/>
              <a:t> code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0200" y="16764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5271" y="1475185"/>
            <a:ext cx="99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48000"/>
            <a:ext cx="3048000" cy="33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66776" y="1795266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Multiple processes resides in memory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1026"/>
          <p:cNvSpPr txBox="1">
            <a:spLocks noChangeArrowheads="1"/>
          </p:cNvSpPr>
          <p:nvPr/>
        </p:nvSpPr>
        <p:spPr>
          <a:xfrm>
            <a:off x="814525" y="381919"/>
            <a:ext cx="78200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Contiguous Allocation</a:t>
            </a:r>
          </a:p>
        </p:txBody>
      </p:sp>
    </p:spTree>
    <p:extLst>
      <p:ext uri="{BB962C8B-B14F-4D97-AF65-F5344CB8AC3E}">
        <p14:creationId xmlns:p14="http://schemas.microsoft.com/office/powerpoint/2010/main" val="341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Contiguous Allocation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082492" cy="5175646"/>
          </a:xfrm>
        </p:spPr>
        <p:txBody>
          <a:bodyPr>
            <a:normAutofit/>
          </a:bodyPr>
          <a:lstStyle/>
          <a:p>
            <a:r>
              <a:rPr lang="en-US" dirty="0" smtClean="0"/>
              <a:t>Main memory usually divided into two partitions:</a:t>
            </a:r>
          </a:p>
          <a:p>
            <a:pPr lvl="1"/>
            <a:r>
              <a:rPr lang="en-US" dirty="0" smtClean="0"/>
              <a:t>Resident operating system, usually held in low memory</a:t>
            </a:r>
          </a:p>
          <a:p>
            <a:pPr lvl="1"/>
            <a:r>
              <a:rPr lang="en-US" dirty="0" smtClean="0"/>
              <a:t>User processes then held in high memory</a:t>
            </a:r>
          </a:p>
          <a:p>
            <a:pPr lvl="1"/>
            <a:r>
              <a:rPr lang="en-US" dirty="0" smtClean="0"/>
              <a:t>Each process contained in </a:t>
            </a:r>
            <a:r>
              <a:rPr lang="en-US" b="1" dirty="0" smtClean="0"/>
              <a:t>single contiguous section </a:t>
            </a:r>
            <a:r>
              <a:rPr lang="en-US" dirty="0" smtClean="0"/>
              <a:t>of memory</a:t>
            </a:r>
            <a:br>
              <a:rPr lang="en-US" dirty="0" smtClean="0"/>
            </a:b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0252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194197"/>
            <a:ext cx="7771342" cy="32623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Multiple-partition allocation</a:t>
            </a:r>
          </a:p>
          <a:p>
            <a:pPr lvl="1"/>
            <a:r>
              <a:rPr lang="en-US" dirty="0" smtClean="0"/>
              <a:t>Divide memory into several </a:t>
            </a:r>
            <a:r>
              <a:rPr lang="en-US" b="1" dirty="0" smtClean="0"/>
              <a:t>Fixed size partition </a:t>
            </a:r>
          </a:p>
          <a:p>
            <a:pPr lvl="1"/>
            <a:r>
              <a:rPr lang="en-US" dirty="0" smtClean="0"/>
              <a:t>Each partition stores one process</a:t>
            </a:r>
          </a:p>
          <a:p>
            <a:pPr lvl="1"/>
            <a:r>
              <a:rPr lang="en-US" dirty="0" smtClean="0"/>
              <a:t>Degree of multiprogramming limited by number of partitions</a:t>
            </a:r>
          </a:p>
          <a:p>
            <a:pPr lvl="1"/>
            <a:r>
              <a:rPr lang="en-US" dirty="0" smtClean="0"/>
              <a:t>If a partition is free, load process from job queue </a:t>
            </a:r>
          </a:p>
          <a:p>
            <a:pPr lvl="1"/>
            <a:r>
              <a:rPr lang="en-US" dirty="0" smtClean="0"/>
              <a:t>MFT (IBM OS/360)</a:t>
            </a:r>
          </a:p>
        </p:txBody>
      </p:sp>
    </p:spTree>
    <p:extLst>
      <p:ext uri="{BB962C8B-B14F-4D97-AF65-F5344CB8AC3E}">
        <p14:creationId xmlns:p14="http://schemas.microsoft.com/office/powerpoint/2010/main" val="633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66800"/>
            <a:ext cx="7771342" cy="32623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Multiple-partition allocation</a:t>
            </a:r>
          </a:p>
          <a:p>
            <a:pPr lvl="1"/>
            <a:r>
              <a:rPr lang="en-US" b="1" dirty="0" smtClean="0"/>
              <a:t>Variable partition scheme </a:t>
            </a:r>
          </a:p>
          <a:p>
            <a:pPr lvl="1"/>
            <a:r>
              <a:rPr lang="en-US" dirty="0" smtClean="0"/>
              <a:t>Hole – block of available memory; holes of various size are scattered throughout memory</a:t>
            </a:r>
          </a:p>
          <a:p>
            <a:pPr lvl="1"/>
            <a:r>
              <a:rPr lang="en-US" dirty="0"/>
              <a:t>Keeps a table of free memory </a:t>
            </a:r>
            <a:endParaRPr lang="en-US" dirty="0" smtClean="0"/>
          </a:p>
          <a:p>
            <a:pPr lvl="1"/>
            <a:r>
              <a:rPr lang="en-US" dirty="0" smtClean="0"/>
              <a:t>When a process arrives, it is allocated memory from a hole large enough to accommodate it</a:t>
            </a:r>
          </a:p>
          <a:p>
            <a:pPr lvl="1"/>
            <a:r>
              <a:rPr lang="en-US" dirty="0" smtClean="0"/>
              <a:t>Process exiting frees its partition, adjacent free partitions combined</a:t>
            </a:r>
          </a:p>
          <a:p>
            <a:pPr lvl="1"/>
            <a:r>
              <a:rPr lang="en-US" dirty="0" smtClean="0"/>
              <a:t>Operating system maintains information about:</a:t>
            </a:r>
            <a:br>
              <a:rPr lang="en-US" dirty="0" smtClean="0"/>
            </a:br>
            <a:r>
              <a:rPr lang="en-US" dirty="0" smtClean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0574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20574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20574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20574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3612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20574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057400" y="5498606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20574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38862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38862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38862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38862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41900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38862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38862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57150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57150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57150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57150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60188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57150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57150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7543800" y="4373166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7543800" y="4736306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7543800" y="514707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7543800" y="6079331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7847621" y="4371084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7543800" y="4816377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7543800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7543800" y="6095109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3886200" y="5135166"/>
            <a:ext cx="1143000" cy="990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5715000" y="5516166"/>
            <a:ext cx="1143000" cy="609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5715000" y="5133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7543800" y="5820966"/>
            <a:ext cx="1143000" cy="304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7543800" y="5470922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7543800" y="5514084"/>
            <a:ext cx="1066800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32766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51054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6934200" y="5516166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381000" y="4343400"/>
            <a:ext cx="1143000" cy="213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762000" y="4419600"/>
            <a:ext cx="444343" cy="307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Helvetica" pitchFamily="34" charset="0"/>
              </a:rPr>
              <a:t>OS</a:t>
            </a:r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381000" y="47244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3400" y="5410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416"/>
            <a:ext cx="7772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967" y="2056210"/>
            <a:ext cx="7611533" cy="210740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First-fit</a:t>
            </a:r>
            <a:r>
              <a:rPr lang="en-US" smtClean="0"/>
              <a:t>:  Allocate the </a:t>
            </a:r>
            <a:r>
              <a:rPr lang="en-US" i="1" smtClean="0"/>
              <a:t>first</a:t>
            </a:r>
            <a:r>
              <a:rPr lang="en-US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Best-fit</a:t>
            </a:r>
            <a:r>
              <a:rPr lang="en-US" smtClean="0"/>
              <a:t>:  Allocate the </a:t>
            </a:r>
            <a:r>
              <a:rPr lang="en-US" i="1" smtClean="0"/>
              <a:t>smallest</a:t>
            </a:r>
            <a:r>
              <a:rPr lang="en-US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mtClean="0"/>
          </a:p>
          <a:p>
            <a:pPr>
              <a:lnSpc>
                <a:spcPct val="90000"/>
              </a:lnSpc>
            </a:pPr>
            <a:r>
              <a:rPr lang="en-US" b="1" smtClean="0">
                <a:solidFill>
                  <a:srgbClr val="3366FF"/>
                </a:solidFill>
              </a:rPr>
              <a:t>Worst-fit</a:t>
            </a:r>
            <a:r>
              <a:rPr lang="en-US" smtClean="0"/>
              <a:t>:  Allocate the </a:t>
            </a:r>
            <a:r>
              <a:rPr lang="en-US" i="1" smtClean="0"/>
              <a:t>largest</a:t>
            </a:r>
            <a:r>
              <a:rPr lang="en-US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62000" y="1183380"/>
            <a:ext cx="6096531" cy="78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How to satisfy a request of size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from a list of free holes</a:t>
            </a:r>
            <a:r>
              <a:rPr lang="en-US" dirty="0" smtClean="0">
                <a:latin typeface="Helvetica" pitchFamily="34" charset="0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en-US" dirty="0" smtClean="0">
                <a:latin typeface="Helvetica" pitchFamily="34" charset="0"/>
              </a:rPr>
              <a:t>Dynamic storage allocation problem</a:t>
            </a:r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1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how CPU can be shared by a set of processes</a:t>
            </a:r>
          </a:p>
          <a:p>
            <a:pPr lvl="1"/>
            <a:r>
              <a:rPr lang="en-US" dirty="0" smtClean="0"/>
              <a:t>Improve system performance </a:t>
            </a:r>
          </a:p>
          <a:p>
            <a:pPr lvl="1"/>
            <a:r>
              <a:rPr lang="en-US" dirty="0" smtClean="0"/>
              <a:t>Process management</a:t>
            </a:r>
          </a:p>
          <a:p>
            <a:r>
              <a:rPr lang="en-US" dirty="0" smtClean="0"/>
              <a:t>Need to keep several process in memory</a:t>
            </a:r>
          </a:p>
          <a:p>
            <a:pPr lvl="1"/>
            <a:r>
              <a:rPr lang="en-US" dirty="0" smtClean="0"/>
              <a:t>Share memory</a:t>
            </a:r>
          </a:p>
          <a:p>
            <a:r>
              <a:rPr lang="en-US" dirty="0" smtClean="0"/>
              <a:t>Learn various techniques to manage memory</a:t>
            </a:r>
          </a:p>
          <a:p>
            <a:pPr lvl="1"/>
            <a:r>
              <a:rPr lang="en-US" dirty="0" smtClean="0"/>
              <a:t>Hardware dependent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917" y="296466"/>
            <a:ext cx="84423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Hardware Support for Relocation </a:t>
            </a:r>
            <a:br>
              <a:rPr lang="en-US" sz="2800"/>
            </a:br>
            <a:r>
              <a:rPr lang="en-US" sz="280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6158" y="3919375"/>
            <a:ext cx="5142442" cy="2551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76200" y="1066800"/>
            <a:ext cx="8763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Relocation registers </a:t>
            </a:r>
            <a:r>
              <a:rPr lang="en-US" dirty="0"/>
              <a:t>used to protect user processes from each other, and from changing operating-system code and data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Relocation register contains value of smallest physical address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Limit register contains range of logical addresses – each logical address must be less than the limit register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Context switch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MMU maps logical address </a:t>
            </a:r>
            <a:r>
              <a:rPr lang="en-US" i="1" dirty="0"/>
              <a:t>dynamically</a:t>
            </a:r>
          </a:p>
        </p:txBody>
      </p:sp>
    </p:spTree>
    <p:extLst>
      <p:ext uri="{BB962C8B-B14F-4D97-AF65-F5344CB8AC3E}">
        <p14:creationId xmlns:p14="http://schemas.microsoft.com/office/powerpoint/2010/main" val="36605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56192" y="277416"/>
            <a:ext cx="7830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Fragmentation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271588"/>
            <a:ext cx="8534400" cy="49994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Processes loaded and removed from memory</a:t>
            </a:r>
          </a:p>
          <a:p>
            <a:pPr lvl="1"/>
            <a:r>
              <a:rPr lang="en-US" dirty="0" smtClean="0"/>
              <a:t>Memory is broken into little pieces 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External Fragmentation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total memory space exists to satisfy a request, but it is not contiguous</a:t>
            </a:r>
            <a:endParaRPr lang="en-US" sz="800" dirty="0"/>
          </a:p>
          <a:p>
            <a:endParaRPr lang="en-US" b="1" dirty="0" smtClean="0">
              <a:solidFill>
                <a:srgbClr val="3366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First fit analysis reveals that given </a:t>
            </a:r>
            <a:r>
              <a:rPr lang="en-US" i="1" dirty="0" smtClean="0"/>
              <a:t>N</a:t>
            </a:r>
            <a:r>
              <a:rPr lang="en-US" dirty="0" smtClean="0"/>
              <a:t> blocks allocated, 0.5 </a:t>
            </a:r>
            <a:r>
              <a:rPr lang="en-US" i="1" dirty="0" smtClean="0"/>
              <a:t>N</a:t>
            </a:r>
            <a:r>
              <a:rPr lang="en-US" dirty="0" smtClean="0"/>
              <a:t> blocks lost to fragmentation</a:t>
            </a:r>
          </a:p>
          <a:p>
            <a:pPr lvl="1"/>
            <a:r>
              <a:rPr lang="en-US" dirty="0" smtClean="0"/>
              <a:t>1/3 may be unusable -&gt; </a:t>
            </a:r>
            <a:r>
              <a:rPr lang="en-US" b="1" dirty="0" smtClean="0">
                <a:solidFill>
                  <a:srgbClr val="3366FF"/>
                </a:solidFill>
              </a:rPr>
              <a:t>50-percent rule</a:t>
            </a:r>
          </a:p>
        </p:txBody>
      </p:sp>
    </p:spTree>
    <p:extLst>
      <p:ext uri="{BB962C8B-B14F-4D97-AF65-F5344CB8AC3E}">
        <p14:creationId xmlns:p14="http://schemas.microsoft.com/office/powerpoint/2010/main" val="3134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Reduce external fragmentation by </a:t>
            </a:r>
            <a:r>
              <a:rPr lang="en-US" b="1" dirty="0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dirty="0" smtClean="0"/>
              <a:t>Shuffle memory contents to place all free memory together in one large block</a:t>
            </a:r>
          </a:p>
          <a:p>
            <a:pPr lvl="1"/>
            <a:r>
              <a:rPr lang="en-US" dirty="0" smtClean="0"/>
              <a:t>Compaction is possible </a:t>
            </a:r>
            <a:r>
              <a:rPr lang="en-US" i="1" dirty="0" smtClean="0"/>
              <a:t>only</a:t>
            </a:r>
            <a:r>
              <a:rPr lang="en-US" dirty="0" smtClean="0"/>
              <a:t> if </a:t>
            </a:r>
            <a:r>
              <a:rPr lang="en-US" dirty="0" smtClean="0">
                <a:solidFill>
                  <a:srgbClr val="C00000"/>
                </a:solidFill>
              </a:rPr>
              <a:t>relocation is dynamic</a:t>
            </a:r>
            <a:r>
              <a:rPr lang="en-US" dirty="0" smtClean="0"/>
              <a:t>, and is done at execution time</a:t>
            </a:r>
          </a:p>
          <a:p>
            <a:pPr lvl="2"/>
            <a:r>
              <a:rPr lang="en-US" dirty="0" smtClean="0"/>
              <a:t>Change relocation reg. </a:t>
            </a:r>
          </a:p>
          <a:p>
            <a:pPr lvl="1"/>
            <a:r>
              <a:rPr lang="en-US" dirty="0" smtClean="0"/>
              <a:t>Cost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3366FF"/>
                </a:solidFill>
              </a:rPr>
              <a:t>Internal Fragmentation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– allocated memory may be slightly larger than requested memory; this size difference is memory internal to a partition, but not being used</a:t>
            </a:r>
            <a:endParaRPr lang="en-US" sz="8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53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903097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3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140700" cy="5499497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Physical  address space of a process can be noncontiguous; </a:t>
            </a:r>
          </a:p>
          <a:p>
            <a:pPr lvl="1"/>
            <a:r>
              <a:rPr lang="en-US" dirty="0" smtClean="0"/>
              <a:t>process allocates physical memory whenever the latter is available</a:t>
            </a:r>
          </a:p>
          <a:p>
            <a:endParaRPr lang="en-US" sz="800" dirty="0"/>
          </a:p>
          <a:p>
            <a:r>
              <a:rPr lang="en-US" dirty="0" smtClean="0"/>
              <a:t>Divide physical memory into fixed-sized blocks called </a:t>
            </a:r>
            <a:r>
              <a:rPr lang="en-US" b="1" dirty="0" smtClean="0">
                <a:solidFill>
                  <a:srgbClr val="3366FF"/>
                </a:solidFill>
              </a:rPr>
              <a:t>frames</a:t>
            </a:r>
            <a:endParaRPr lang="en-US" dirty="0" smtClean="0">
              <a:solidFill>
                <a:srgbClr val="3366FF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Size </a:t>
            </a:r>
            <a:r>
              <a:rPr lang="en-US" dirty="0" smtClean="0"/>
              <a:t>is power of 2, between 512 bytes and 16 Mbytes</a:t>
            </a:r>
            <a:endParaRPr lang="en-US" sz="800" dirty="0"/>
          </a:p>
          <a:p>
            <a:endParaRPr lang="en-US" dirty="0" smtClean="0"/>
          </a:p>
          <a:p>
            <a:r>
              <a:rPr lang="en-US" dirty="0" smtClean="0"/>
              <a:t>Divide logical memory into blocks of same size called </a:t>
            </a:r>
            <a:r>
              <a:rPr lang="en-US" b="1" dirty="0" smtClean="0">
                <a:solidFill>
                  <a:srgbClr val="3366FF"/>
                </a:solidFill>
              </a:rPr>
              <a:t>pages</a:t>
            </a:r>
          </a:p>
          <a:p>
            <a:pPr lvl="1"/>
            <a:r>
              <a:rPr lang="en-US" dirty="0"/>
              <a:t>To run a program of size </a:t>
            </a:r>
            <a:r>
              <a:rPr lang="en-US" i="1" dirty="0"/>
              <a:t>N </a:t>
            </a:r>
            <a:r>
              <a:rPr lang="en-US" dirty="0"/>
              <a:t>pages, need to find </a:t>
            </a:r>
            <a:r>
              <a:rPr lang="en-US" i="1" dirty="0"/>
              <a:t>N</a:t>
            </a:r>
            <a:r>
              <a:rPr lang="en-US" dirty="0"/>
              <a:t> free frames and load program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3366FF"/>
              </a:solidFill>
            </a:endParaRPr>
          </a:p>
          <a:p>
            <a:endParaRPr lang="en-US" b="1" dirty="0">
              <a:solidFill>
                <a:srgbClr val="3366FF"/>
              </a:solidFill>
            </a:endParaRPr>
          </a:p>
          <a:p>
            <a:r>
              <a:rPr lang="en-US" dirty="0"/>
              <a:t>Backing store likewise split into pages</a:t>
            </a:r>
          </a:p>
          <a:p>
            <a:endParaRPr lang="en-US" b="1" dirty="0" smtClean="0">
              <a:solidFill>
                <a:srgbClr val="3366FF"/>
              </a:solidFill>
            </a:endParaRP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 smtClean="0"/>
              <a:t>Set up a </a:t>
            </a:r>
            <a:r>
              <a:rPr lang="en-US" b="1" dirty="0" smtClean="0">
                <a:solidFill>
                  <a:srgbClr val="3366FF"/>
                </a:solidFill>
              </a:rPr>
              <a:t>page table</a:t>
            </a:r>
            <a:r>
              <a:rPr lang="en-US" dirty="0" smtClean="0"/>
              <a:t> to translate </a:t>
            </a:r>
            <a:r>
              <a:rPr lang="en-US" dirty="0" smtClean="0">
                <a:solidFill>
                  <a:srgbClr val="FF0000"/>
                </a:solidFill>
              </a:rPr>
              <a:t>logica</a:t>
            </a:r>
            <a:r>
              <a:rPr lang="en-US" dirty="0" smtClean="0"/>
              <a:t>l to </a:t>
            </a:r>
            <a:r>
              <a:rPr lang="en-US" dirty="0" smtClean="0">
                <a:solidFill>
                  <a:srgbClr val="FF0000"/>
                </a:solidFill>
              </a:rPr>
              <a:t>physical </a:t>
            </a:r>
            <a:r>
              <a:rPr lang="en-US" dirty="0" smtClean="0"/>
              <a:t>addresses</a:t>
            </a:r>
          </a:p>
          <a:p>
            <a:endParaRPr lang="en-US" sz="800" dirty="0"/>
          </a:p>
          <a:p>
            <a:endParaRPr lang="en-US" dirty="0" smtClean="0"/>
          </a:p>
          <a:p>
            <a:r>
              <a:rPr lang="en-US" dirty="0" smtClean="0"/>
              <a:t>System keeps </a:t>
            </a:r>
            <a:r>
              <a:rPr lang="en-US" dirty="0"/>
              <a:t>track of all free frames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05200"/>
            <a:ext cx="1095375" cy="150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36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39316"/>
            <a:ext cx="8229600" cy="645319"/>
          </a:xfrm>
        </p:spPr>
        <p:txBody>
          <a:bodyPr/>
          <a:lstStyle/>
          <a:p>
            <a:pPr eaLnBrk="1" hangingPunct="1"/>
            <a:r>
              <a:rPr lang="en-US" sz="2500"/>
              <a:t>Paging Model of Logical and Physical Memory</a:t>
            </a:r>
            <a:endParaRPr lang="en-US" sz="200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9343" y="1203723"/>
            <a:ext cx="4938183" cy="461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2895600" y="1905000"/>
            <a:ext cx="1066800" cy="13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724400" y="2171700"/>
            <a:ext cx="11430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43000" y="4724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page table</a:t>
            </a:r>
            <a:r>
              <a:rPr lang="en-US" dirty="0"/>
              <a:t> to translate </a:t>
            </a:r>
            <a:r>
              <a:rPr lang="en-US" dirty="0">
                <a:solidFill>
                  <a:srgbClr val="FF0000"/>
                </a:solidFill>
              </a:rPr>
              <a:t>logical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16730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31125" cy="44838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Address generated by CPU is divided into: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Page number (</a:t>
            </a:r>
            <a:r>
              <a:rPr lang="en-US" b="1" i="1" dirty="0" smtClean="0">
                <a:solidFill>
                  <a:srgbClr val="3366FF"/>
                </a:solidFill>
              </a:rPr>
              <a:t>p</a:t>
            </a:r>
            <a:r>
              <a:rPr lang="en-US" b="1" dirty="0" smtClean="0">
                <a:solidFill>
                  <a:srgbClr val="3366FF"/>
                </a:solidFill>
              </a:rPr>
              <a:t>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used as an index into a </a:t>
            </a:r>
            <a:r>
              <a:rPr lang="en-US" b="1" dirty="0" smtClean="0">
                <a:solidFill>
                  <a:srgbClr val="3366FF"/>
                </a:solidFill>
              </a:rPr>
              <a:t>page table </a:t>
            </a:r>
          </a:p>
          <a:p>
            <a:pPr lvl="2"/>
            <a:r>
              <a:rPr lang="en-US" dirty="0" smtClean="0"/>
              <a:t>which contains base address of each page in physical memory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Page offset (</a:t>
            </a:r>
            <a:r>
              <a:rPr lang="en-US" b="1" i="1" dirty="0" smtClean="0">
                <a:solidFill>
                  <a:srgbClr val="3366FF"/>
                </a:solidFill>
              </a:rPr>
              <a:t>d</a:t>
            </a:r>
            <a:r>
              <a:rPr lang="en-US" b="1" dirty="0" smtClean="0">
                <a:solidFill>
                  <a:srgbClr val="3366FF"/>
                </a:solidFill>
              </a:rPr>
              <a:t>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offset within a page</a:t>
            </a:r>
          </a:p>
          <a:p>
            <a:pPr lvl="2"/>
            <a:r>
              <a:rPr lang="en-US" dirty="0" smtClean="0"/>
              <a:t>combined with base address to define the physical memory address that is sent to the memory unit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For given logical address space 2</a:t>
            </a:r>
            <a:r>
              <a:rPr lang="en-US" b="1" i="1" baseline="30000" dirty="0" smtClean="0"/>
              <a:t>m </a:t>
            </a:r>
            <a:r>
              <a:rPr lang="en-US" b="1" dirty="0" smtClean="0"/>
              <a:t>and page size</a:t>
            </a:r>
            <a:r>
              <a:rPr lang="en-US" b="1" baseline="30000" dirty="0" smtClean="0"/>
              <a:t> </a:t>
            </a:r>
            <a:r>
              <a:rPr lang="en-US" b="1" i="1" dirty="0" smtClean="0"/>
              <a:t>2</a:t>
            </a:r>
            <a:r>
              <a:rPr lang="en-US" b="1" baseline="30000" dirty="0" smtClean="0"/>
              <a:t>n</a:t>
            </a: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2375906" y="4253391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4008914" y="3929541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2209800" y="3818697"/>
            <a:ext cx="154400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4076664" y="3812148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2928542" y="4278872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4377930" y="4308638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2735739" y="4726547"/>
            <a:ext cx="7937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4332765" y="4736072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7000" y="3048000"/>
            <a:ext cx="762000" cy="11334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172200" y="3048000"/>
            <a:ext cx="0" cy="566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" idx="1"/>
            <a:endCxn id="2" idx="3"/>
          </p:cNvCxnSpPr>
          <p:nvPr/>
        </p:nvCxnSpPr>
        <p:spPr>
          <a:xfrm>
            <a:off x="6477000" y="3614738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77000" y="3767138"/>
            <a:ext cx="76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8491" y="3200400"/>
            <a:ext cx="7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7600" y="338506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442" y="914400"/>
            <a:ext cx="6772275" cy="403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96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85775" y="228600"/>
            <a:ext cx="8077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Paging Example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04800" y="5937103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5" tIns="45718" rIns="91435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=2 and </a:t>
            </a:r>
            <a:r>
              <a:rPr lang="en-US" i="1" dirty="0">
                <a:latin typeface="Helvetica" pitchFamily="34" charset="0"/>
              </a:rPr>
              <a:t>m</a:t>
            </a:r>
            <a:r>
              <a:rPr lang="en-US" dirty="0">
                <a:latin typeface="Helvetica" pitchFamily="34" charset="0"/>
              </a:rPr>
              <a:t>=4   32-byte memory and 4-byte pages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192" y="1270397"/>
            <a:ext cx="3760258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28600" y="1270397"/>
            <a:ext cx="215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 address = 16</a:t>
            </a:r>
          </a:p>
          <a:p>
            <a:r>
              <a:rPr lang="en-US" dirty="0" smtClean="0"/>
              <a:t>Page size=4</a:t>
            </a:r>
          </a:p>
          <a:p>
            <a:r>
              <a:rPr lang="en-US" dirty="0" smtClean="0"/>
              <a:t>Physical memory=32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7400" y="3810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User’s 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819392"/>
            <a:ext cx="2057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address 0</a:t>
            </a:r>
          </a:p>
          <a:p>
            <a:r>
              <a:rPr lang="en-US" dirty="0" smtClean="0"/>
              <a:t>(0*4+0)</a:t>
            </a:r>
          </a:p>
          <a:p>
            <a:r>
              <a:rPr lang="en-US" dirty="0"/>
              <a:t>Physical address: </a:t>
            </a:r>
            <a:r>
              <a:rPr lang="en-US" dirty="0" smtClean="0"/>
              <a:t>(5*4+0)=20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Logical address </a:t>
            </a:r>
            <a:r>
              <a:rPr lang="en-US" dirty="0" smtClean="0"/>
              <a:t>3</a:t>
            </a:r>
          </a:p>
          <a:p>
            <a:r>
              <a:rPr lang="en-US" dirty="0"/>
              <a:t>(</a:t>
            </a:r>
            <a:r>
              <a:rPr lang="en-US" dirty="0" smtClean="0"/>
              <a:t>0*4+3)</a:t>
            </a:r>
          </a:p>
          <a:p>
            <a:r>
              <a:rPr lang="en-US" dirty="0"/>
              <a:t>Physical address:</a:t>
            </a:r>
          </a:p>
          <a:p>
            <a:r>
              <a:rPr lang="en-US" dirty="0"/>
              <a:t>(5*4+0)=</a:t>
            </a:r>
            <a:r>
              <a:rPr lang="en-US" dirty="0" smtClean="0"/>
              <a:t>23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Logical address 4</a:t>
            </a:r>
          </a:p>
          <a:p>
            <a:r>
              <a:rPr lang="en-US" dirty="0" smtClean="0"/>
              <a:t>(1*4+0</a:t>
            </a:r>
            <a:r>
              <a:rPr lang="en-US" dirty="0"/>
              <a:t>)</a:t>
            </a:r>
          </a:p>
          <a:p>
            <a:r>
              <a:rPr lang="en-US" dirty="0"/>
              <a:t>Physical address:</a:t>
            </a:r>
          </a:p>
          <a:p>
            <a:r>
              <a:rPr lang="en-US" dirty="0" smtClean="0"/>
              <a:t>(6*4+0</a:t>
            </a:r>
            <a:r>
              <a:rPr lang="en-US" dirty="0"/>
              <a:t>)=</a:t>
            </a:r>
            <a:r>
              <a:rPr lang="en-US" dirty="0" smtClean="0"/>
              <a:t>24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address </a:t>
            </a:r>
            <a:r>
              <a:rPr lang="en-US" dirty="0" smtClean="0"/>
              <a:t>13 </a:t>
            </a:r>
          </a:p>
          <a:p>
            <a:r>
              <a:rPr lang="en-US" dirty="0" smtClean="0"/>
              <a:t>(3*4+1)</a:t>
            </a:r>
          </a:p>
          <a:p>
            <a:r>
              <a:rPr lang="en-US" dirty="0" smtClean="0"/>
              <a:t>Physical address: (2*4+1)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7360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time address binding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Paging 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External fragmentation?? </a:t>
            </a:r>
          </a:p>
          <a:p>
            <a:r>
              <a:rPr lang="en-US" dirty="0" smtClean="0"/>
              <a:t>Calculating internal fragmentation</a:t>
            </a:r>
          </a:p>
          <a:p>
            <a:pPr lvl="1"/>
            <a:r>
              <a:rPr lang="en-US" dirty="0" smtClean="0"/>
              <a:t>Page size = 2,048 bytes</a:t>
            </a:r>
          </a:p>
          <a:p>
            <a:pPr lvl="1"/>
            <a:r>
              <a:rPr lang="en-US" dirty="0" smtClean="0"/>
              <a:t>Process size = 72,766 bytes</a:t>
            </a:r>
          </a:p>
          <a:p>
            <a:pPr lvl="1"/>
            <a:r>
              <a:rPr lang="en-US" dirty="0" smtClean="0"/>
              <a:t>35 pages + 1,086 bytes</a:t>
            </a:r>
          </a:p>
          <a:p>
            <a:pPr lvl="1"/>
            <a:r>
              <a:rPr lang="en-US" dirty="0" smtClean="0"/>
              <a:t>Internal fragmentation of 2,048 - 1,086 = 962 bytes</a:t>
            </a:r>
          </a:p>
          <a:p>
            <a:r>
              <a:rPr lang="en-US" dirty="0" smtClean="0"/>
              <a:t>So small frame sizes desirable?</a:t>
            </a:r>
          </a:p>
          <a:p>
            <a:pPr lvl="1"/>
            <a:r>
              <a:rPr lang="en-US" dirty="0" smtClean="0"/>
              <a:t>But increases the page table size</a:t>
            </a:r>
          </a:p>
          <a:p>
            <a:pPr lvl="1"/>
            <a:r>
              <a:rPr lang="en-US" dirty="0" smtClean="0"/>
              <a:t>Poor disk I/O </a:t>
            </a:r>
          </a:p>
          <a:p>
            <a:pPr lvl="1"/>
            <a:r>
              <a:rPr lang="en-US" dirty="0" smtClean="0"/>
              <a:t>Page sizes growing over time</a:t>
            </a:r>
          </a:p>
          <a:p>
            <a:pPr lvl="2"/>
            <a:r>
              <a:rPr lang="en-US" dirty="0" smtClean="0"/>
              <a:t>Solaris supports two page sizes – 8 KB and 4 MB</a:t>
            </a:r>
          </a:p>
          <a:p>
            <a:r>
              <a:rPr lang="en-US" dirty="0" smtClean="0"/>
              <a:t>User’s view and physical memory now very different</a:t>
            </a:r>
          </a:p>
          <a:p>
            <a:pPr lvl="1"/>
            <a:r>
              <a:rPr lang="en-US" dirty="0" smtClean="0"/>
              <a:t>user view=&gt; process contains in single contiguous memory space</a:t>
            </a:r>
          </a:p>
          <a:p>
            <a:r>
              <a:rPr lang="en-US" dirty="0" smtClean="0"/>
              <a:t>By implementation process can only access its own memory</a:t>
            </a:r>
          </a:p>
          <a:p>
            <a:pPr lvl="1"/>
            <a:r>
              <a:rPr lang="en-US" dirty="0" smtClean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29552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dirty="0"/>
              <a:t>What are we going to learn? </a:t>
            </a:r>
          </a:p>
          <a:p>
            <a:r>
              <a:rPr lang="en-US" b="1" i="1" dirty="0" smtClean="0"/>
              <a:t>Basic Memory Management:</a:t>
            </a:r>
            <a:r>
              <a:rPr lang="en-US" dirty="0" smtClean="0"/>
              <a:t> logical </a:t>
            </a:r>
            <a:r>
              <a:rPr lang="en-US" dirty="0"/>
              <a:t>vs. physical address space, </a:t>
            </a:r>
            <a:r>
              <a:rPr lang="en-US" dirty="0" smtClean="0"/>
              <a:t>protection, </a:t>
            </a:r>
            <a:r>
              <a:rPr lang="en-US" dirty="0"/>
              <a:t>contiguous memory allocation, paging, segmentation, segmentation with paging. 		 </a:t>
            </a:r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Virtual </a:t>
            </a:r>
            <a:r>
              <a:rPr lang="en-US" b="1" i="1" dirty="0" smtClean="0"/>
              <a:t>Memory:</a:t>
            </a:r>
            <a:r>
              <a:rPr lang="en-US" dirty="0" smtClean="0"/>
              <a:t> </a:t>
            </a:r>
            <a:r>
              <a:rPr lang="en-US" dirty="0"/>
              <a:t>background, demand paging, performance, page replacement, page replacement algorithms (FCFS, LRU), allocation of frames, thrashing. 	                                                     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page table entry 4 bytes (32 bits) long</a:t>
            </a:r>
          </a:p>
          <a:p>
            <a:r>
              <a:rPr lang="en-US" dirty="0" smtClean="0"/>
              <a:t>Each entry can point to 2</a:t>
            </a:r>
            <a:r>
              <a:rPr lang="en-US" baseline="30000" dirty="0" smtClean="0"/>
              <a:t>32</a:t>
            </a:r>
            <a:r>
              <a:rPr lang="en-US" dirty="0" smtClean="0"/>
              <a:t> page frames</a:t>
            </a:r>
          </a:p>
          <a:p>
            <a:r>
              <a:rPr lang="en-US" dirty="0" smtClean="0"/>
              <a:t>If each frame is 4 KB</a:t>
            </a:r>
          </a:p>
          <a:p>
            <a:r>
              <a:rPr lang="en-US" dirty="0" smtClean="0"/>
              <a:t>The system can address 2</a:t>
            </a:r>
            <a:r>
              <a:rPr lang="en-US" baseline="30000" dirty="0" smtClean="0"/>
              <a:t>44</a:t>
            </a:r>
            <a:r>
              <a:rPr lang="en-US" dirty="0" smtClean="0"/>
              <a:t> bytes (16TB) of physical memory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50292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address space 16MB.</a:t>
            </a:r>
          </a:p>
          <a:p>
            <a:r>
              <a:rPr lang="en-US" dirty="0" smtClean="0"/>
              <a:t>Page table size?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P1 arrives</a:t>
            </a:r>
          </a:p>
          <a:p>
            <a:r>
              <a:rPr lang="en-US" dirty="0" smtClean="0"/>
              <a:t>Requires n pages =&gt; n frames must be available</a:t>
            </a:r>
          </a:p>
          <a:p>
            <a:r>
              <a:rPr lang="en-US" dirty="0" smtClean="0"/>
              <a:t>Allocate n frames to the process P1</a:t>
            </a:r>
          </a:p>
          <a:p>
            <a:r>
              <a:rPr lang="en-US" dirty="0" smtClean="0"/>
              <a:t>Create page table for P1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Free Frames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1928188" y="6001229"/>
            <a:ext cx="190307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Before allocation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5343831" y="5963129"/>
            <a:ext cx="1710715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After allocation</a:t>
            </a:r>
          </a:p>
        </p:txBody>
      </p:sp>
      <p:pic>
        <p:nvPicPr>
          <p:cNvPr id="3277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176" y="1360885"/>
            <a:ext cx="6202891" cy="444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09600" y="762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Frame table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76600" y="5638800"/>
            <a:ext cx="135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2379" y="5638800"/>
            <a:ext cx="135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419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Use’s view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0" y="4572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System’s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534400" cy="509944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For each process, Page table is kept in main memory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base register (PTBR)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points to the page table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length register (PTLR)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indicates size of the page table</a:t>
            </a:r>
          </a:p>
          <a:p>
            <a:endParaRPr lang="en-US" sz="800" dirty="0"/>
          </a:p>
          <a:p>
            <a:r>
              <a:rPr lang="en-US" dirty="0" smtClean="0"/>
              <a:t>In this scheme every data/instruction access requires two memory accesses</a:t>
            </a:r>
          </a:p>
          <a:p>
            <a:pPr lvl="1"/>
            <a:r>
              <a:rPr lang="en-US" dirty="0" smtClean="0"/>
              <a:t>One for the page table and one for the data / instruction</a:t>
            </a:r>
          </a:p>
          <a:p>
            <a:endParaRPr lang="en-US" sz="800" dirty="0"/>
          </a:p>
          <a:p>
            <a:r>
              <a:rPr lang="en-US" dirty="0" smtClean="0"/>
              <a:t>The two memory access problem can be solved by the use of a special fast-lookup hardware cache called </a:t>
            </a:r>
            <a:r>
              <a:rPr lang="en-US" b="1" dirty="0" smtClean="0">
                <a:solidFill>
                  <a:srgbClr val="3366FF"/>
                </a:solidFill>
              </a:rPr>
              <a:t>associative memory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3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Associative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45" y="2133600"/>
            <a:ext cx="44005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04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Associative Memory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06116"/>
            <a:ext cx="7352242" cy="4483894"/>
          </a:xfrm>
        </p:spPr>
        <p:txBody>
          <a:bodyPr>
            <a:normAutofit fontScale="85000" lnSpcReduction="20000"/>
          </a:bodyPr>
          <a:lstStyle/>
          <a:p>
            <a:r>
              <a:rPr lang="en-US" smtClean="0"/>
              <a:t>Associative memory – parallel search 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Monotype Sorts" charset="2"/>
              <a:buNone/>
            </a:pPr>
            <a:r>
              <a:rPr lang="en-US" smtClean="0"/>
              <a:t>	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Address translation (p, d)</a:t>
            </a:r>
          </a:p>
          <a:p>
            <a:pPr marL="627857" lvl="1"/>
            <a:r>
              <a:rPr lang="en-US" smtClean="0"/>
              <a:t>If p is in associative register, get frame # out</a:t>
            </a:r>
          </a:p>
          <a:p>
            <a:pPr marL="627857" lvl="1"/>
            <a:r>
              <a:rPr lang="en-US" smtClean="0"/>
              <a:t>Otherwise get frame # from page table in memory</a:t>
            </a:r>
          </a:p>
          <a:p>
            <a:pPr marL="627857" lvl="1"/>
            <a:endParaRPr lang="en-US" smtClean="0"/>
          </a:p>
        </p:txBody>
      </p:sp>
      <p:sp>
        <p:nvSpPr>
          <p:cNvPr id="34820" name="Rectangle 2052"/>
          <p:cNvSpPr>
            <a:spLocks noChangeArrowheads="1"/>
          </p:cNvSpPr>
          <p:nvPr/>
        </p:nvSpPr>
        <p:spPr bwMode="auto">
          <a:xfrm>
            <a:off x="3059642" y="2105025"/>
            <a:ext cx="2895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1" name="Line 2053"/>
          <p:cNvSpPr>
            <a:spLocks noChangeShapeType="1"/>
          </p:cNvSpPr>
          <p:nvPr/>
        </p:nvSpPr>
        <p:spPr bwMode="auto">
          <a:xfrm>
            <a:off x="4507442" y="164782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2" name="Line 2054"/>
          <p:cNvSpPr>
            <a:spLocks noChangeShapeType="1"/>
          </p:cNvSpPr>
          <p:nvPr/>
        </p:nvSpPr>
        <p:spPr bwMode="auto">
          <a:xfrm>
            <a:off x="3059642" y="24098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3" name="Line 2055"/>
          <p:cNvSpPr>
            <a:spLocks noChangeShapeType="1"/>
          </p:cNvSpPr>
          <p:nvPr/>
        </p:nvSpPr>
        <p:spPr bwMode="auto">
          <a:xfrm>
            <a:off x="3059642" y="2714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4" name="Line 2056"/>
          <p:cNvSpPr>
            <a:spLocks noChangeShapeType="1"/>
          </p:cNvSpPr>
          <p:nvPr/>
        </p:nvSpPr>
        <p:spPr bwMode="auto">
          <a:xfrm>
            <a:off x="3059642" y="3095625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34825" name="Rectangle 2057"/>
          <p:cNvSpPr>
            <a:spLocks noChangeArrowheads="1"/>
          </p:cNvSpPr>
          <p:nvPr/>
        </p:nvSpPr>
        <p:spPr bwMode="auto">
          <a:xfrm>
            <a:off x="33644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Page #</a:t>
            </a:r>
          </a:p>
        </p:txBody>
      </p:sp>
      <p:sp>
        <p:nvSpPr>
          <p:cNvPr id="34826" name="Rectangle 2058"/>
          <p:cNvSpPr>
            <a:spLocks noChangeArrowheads="1"/>
          </p:cNvSpPr>
          <p:nvPr/>
        </p:nvSpPr>
        <p:spPr bwMode="auto">
          <a:xfrm>
            <a:off x="4736042" y="1724025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r>
              <a:rPr lang="en-US" sz="1400">
                <a:latin typeface="Helvetica" pitchFamily="34" charset="0"/>
              </a:rPr>
              <a:t>Frame #</a:t>
            </a:r>
          </a:p>
        </p:txBody>
      </p:sp>
    </p:spTree>
    <p:extLst>
      <p:ext uri="{BB962C8B-B14F-4D97-AF65-F5344CB8AC3E}">
        <p14:creationId xmlns:p14="http://schemas.microsoft.com/office/powerpoint/2010/main" val="28655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7554"/>
            <a:ext cx="8534400" cy="509944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For each process, Page table is kept in main memory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base register (PTBR)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points to the page table</a:t>
            </a:r>
          </a:p>
          <a:p>
            <a:endParaRPr lang="en-US" sz="800" dirty="0"/>
          </a:p>
          <a:p>
            <a:r>
              <a:rPr lang="en-US" b="1" dirty="0" smtClean="0">
                <a:solidFill>
                  <a:srgbClr val="3366FF"/>
                </a:solidFill>
              </a:rPr>
              <a:t>Page-table length register (PTLR)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indicates size of the page table</a:t>
            </a:r>
          </a:p>
          <a:p>
            <a:endParaRPr lang="en-US" sz="800" dirty="0"/>
          </a:p>
          <a:p>
            <a:r>
              <a:rPr lang="en-US" dirty="0" smtClean="0"/>
              <a:t>In this scheme every data/instruction access requires two memory accesses</a:t>
            </a:r>
          </a:p>
          <a:p>
            <a:pPr lvl="1"/>
            <a:r>
              <a:rPr lang="en-US" dirty="0" smtClean="0"/>
              <a:t>One for the page table and one for the data / instruction</a:t>
            </a:r>
          </a:p>
          <a:p>
            <a:endParaRPr lang="en-US" sz="800" dirty="0"/>
          </a:p>
          <a:p>
            <a:r>
              <a:rPr lang="en-US" dirty="0" smtClean="0"/>
              <a:t>The two memory access problem can be solved by the use of a special fast-lookup hardware cache called </a:t>
            </a:r>
            <a:r>
              <a:rPr lang="en-US" b="1" dirty="0" smtClean="0">
                <a:solidFill>
                  <a:srgbClr val="3366FF"/>
                </a:solidFill>
              </a:rPr>
              <a:t>associative memory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800" b="1" dirty="0">
              <a:solidFill>
                <a:srgbClr val="3366F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TLBs typically small (64 to 1,024 entries)</a:t>
            </a:r>
          </a:p>
          <a:p>
            <a:endParaRPr lang="en-US" dirty="0" smtClean="0"/>
          </a:p>
          <a:p>
            <a:r>
              <a:rPr lang="en-US" dirty="0" smtClean="0"/>
              <a:t>On a TLB miss, value is loaded into the TLB for faster access next time</a:t>
            </a:r>
          </a:p>
          <a:p>
            <a:pPr lvl="1"/>
            <a:r>
              <a:rPr lang="en-US" dirty="0" smtClean="0"/>
              <a:t>Replacement policies must be considered (LRU)</a:t>
            </a:r>
          </a:p>
          <a:p>
            <a:pPr lvl="1"/>
            <a:r>
              <a:rPr lang="en-US" dirty="0" smtClean="0"/>
              <a:t>Some entries can be</a:t>
            </a:r>
            <a:r>
              <a:rPr lang="en-US" b="1" dirty="0" smtClean="0">
                <a:solidFill>
                  <a:srgbClr val="3366FF"/>
                </a:solidFill>
              </a:rPr>
              <a:t> wired down </a:t>
            </a:r>
            <a:r>
              <a:rPr lang="en-US" dirty="0" smtClean="0"/>
              <a:t>for permanent fast access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Some TLBs store</a:t>
            </a:r>
            <a:r>
              <a:rPr lang="en-US" b="1" dirty="0"/>
              <a:t> </a:t>
            </a:r>
            <a:r>
              <a:rPr lang="en-US" b="1" dirty="0">
                <a:solidFill>
                  <a:srgbClr val="3366FF"/>
                </a:solidFill>
              </a:rPr>
              <a:t>address-space identifiers (ASIDs) </a:t>
            </a:r>
            <a:r>
              <a:rPr lang="en-US" dirty="0"/>
              <a:t>in each TLB entry – uniquely identifies each </a:t>
            </a:r>
            <a:r>
              <a:rPr lang="en-US" dirty="0" smtClean="0"/>
              <a:t>process (PID) </a:t>
            </a:r>
            <a:r>
              <a:rPr lang="en-US" dirty="0"/>
              <a:t>to provide address-space protection for that process</a:t>
            </a:r>
          </a:p>
          <a:p>
            <a:pPr lvl="1"/>
            <a:r>
              <a:rPr lang="en-US" dirty="0"/>
              <a:t>Otherwise need to flush at every context switch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159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 Hardware With TLB</a:t>
            </a:r>
            <a:endParaRPr lang="en-US" sz="240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1362075"/>
            <a:ext cx="6101292" cy="461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76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04926"/>
            <a:ext cx="7942792" cy="517207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/>
              <a:t>Associative Lookup = </a:t>
            </a:r>
            <a:r>
              <a:rPr lang="en-US" dirty="0" smtClean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Hit ratio – percentage of times that a page number is found in the associative registers; ratio related to size of TLB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b="1" dirty="0" smtClean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dirty="0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dirty="0" smtClean="0"/>
              <a:t>		EAT = (100 + </a:t>
            </a:r>
            <a:r>
              <a:rPr lang="en-US" dirty="0" smtClean="0">
                <a:sym typeface="Symbol" pitchFamily="18" charset="2"/>
              </a:rPr>
              <a:t>)  + (200 + )(1 – )</a:t>
            </a: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			</a:t>
            </a:r>
            <a:endParaRPr lang="en-US" dirty="0" smtClean="0"/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EAT = 0.80 x 120 + 0.20 x 220 = 140ns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Consider better hit ratio -&gt;   = 98%,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r>
              <a:rPr lang="en-US" dirty="0" smtClean="0">
                <a:sym typeface="Symbol" pitchFamily="18" charset="2"/>
              </a:rPr>
              <a:t>EAT = 0.98 x 120 + 0.02 x 220 = 122ns</a:t>
            </a:r>
          </a:p>
          <a:p>
            <a:pPr lvl="1">
              <a:lnSpc>
                <a:spcPct val="90000"/>
              </a:lnSpc>
              <a:tabLst>
                <a:tab pos="2063592" algn="l"/>
                <a:tab pos="2568099" algn="l"/>
              </a:tabLst>
            </a:pPr>
            <a:endParaRPr lang="en-US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buNone/>
              <a:tabLst>
                <a:tab pos="2063592" algn="l"/>
                <a:tab pos="2568099" algn="l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31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759700" cy="4469606"/>
          </a:xfrm>
        </p:spPr>
        <p:txBody>
          <a:bodyPr>
            <a:normAutofit fontScale="70000" lnSpcReduction="20000"/>
          </a:bodyPr>
          <a:lstStyle/>
          <a:p>
            <a:r>
              <a:rPr lang="en-US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mtClean="0"/>
              <a:t>Can also add more bits to indicate page execute-only, and so on</a:t>
            </a:r>
            <a:br>
              <a:rPr lang="en-US" smtClean="0"/>
            </a:br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Valid-invalid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bit attached to each entry in the page table:</a:t>
            </a:r>
          </a:p>
          <a:p>
            <a:pPr lvl="1"/>
            <a:r>
              <a:rPr lang="en-US" smtClean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smtClean="0"/>
              <a:t>“invalid” indicates that the page is not in the process’ logical address space</a:t>
            </a:r>
          </a:p>
          <a:p>
            <a:pPr lvl="1"/>
            <a:r>
              <a:rPr lang="en-US" smtClean="0"/>
              <a:t>Or use PTLR</a:t>
            </a:r>
          </a:p>
          <a:p>
            <a:pPr lvl="1"/>
            <a:endParaRPr lang="en-US" smtClean="0"/>
          </a:p>
          <a:p>
            <a:r>
              <a:rPr lang="en-US" smtClean="0"/>
              <a:t>Any violations result in a trap to the kernel</a:t>
            </a:r>
          </a:p>
        </p:txBody>
      </p:sp>
    </p:spTree>
    <p:extLst>
      <p:ext uri="{BB962C8B-B14F-4D97-AF65-F5344CB8AC3E}">
        <p14:creationId xmlns:p14="http://schemas.microsoft.com/office/powerpoint/2010/main" val="26478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60450" y="277416"/>
            <a:ext cx="676486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59725" cy="5175646"/>
          </a:xfrm>
        </p:spPr>
        <p:txBody>
          <a:bodyPr>
            <a:normAutofit/>
          </a:bodyPr>
          <a:lstStyle/>
          <a:p>
            <a:r>
              <a:rPr lang="en-US" dirty="0" smtClean="0"/>
              <a:t>Program must be brought (from disk)  into memory</a:t>
            </a:r>
          </a:p>
          <a:p>
            <a:r>
              <a:rPr lang="en-US" dirty="0" smtClean="0"/>
              <a:t>Fetch-decode-execute cycle</a:t>
            </a:r>
          </a:p>
          <a:p>
            <a:endParaRPr lang="en-US" sz="800" dirty="0"/>
          </a:p>
          <a:p>
            <a:endParaRPr lang="en-US" sz="800" dirty="0" smtClean="0"/>
          </a:p>
          <a:p>
            <a:endParaRPr lang="en-US" sz="800" dirty="0"/>
          </a:p>
          <a:p>
            <a:r>
              <a:rPr lang="en-US" dirty="0" smtClean="0"/>
              <a:t>Memory unit only sees a stream of addresses + read requests, or address + data and write requests</a:t>
            </a:r>
          </a:p>
          <a:p>
            <a:r>
              <a:rPr lang="en-US" dirty="0" smtClean="0"/>
              <a:t>Sequence of memory addresses generated by running program </a:t>
            </a:r>
          </a:p>
          <a:p>
            <a:endParaRPr lang="en-US" sz="800" dirty="0"/>
          </a:p>
          <a:p>
            <a:endParaRPr lang="en-US" sz="800" dirty="0"/>
          </a:p>
          <a:p>
            <a:pPr>
              <a:buFont typeface="Monotype Sorts" charset="2"/>
              <a:buNone/>
            </a:pPr>
            <a:endParaRPr lang="en-US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41763"/>
            <a:ext cx="931248" cy="621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19800" y="2241762"/>
            <a:ext cx="1066800" cy="730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48400" y="2362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7086600" y="2362200"/>
            <a:ext cx="6858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7" y="0"/>
            <a:ext cx="7567083" cy="90368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Valid (v) or Invalid (i) </a:t>
            </a:r>
            <a:br>
              <a:rPr lang="en-US" sz="2800"/>
            </a:br>
            <a:r>
              <a:rPr lang="en-US" sz="280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6" y="1341835"/>
            <a:ext cx="5505450" cy="4777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2000" y="10668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bit address space  (0 to 16383)</a:t>
            </a:r>
          </a:p>
          <a:p>
            <a:r>
              <a:rPr lang="en-US" dirty="0" smtClean="0"/>
              <a:t>Page size 2KB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676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P1 uses only 0 to 10468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143000" y="4876800"/>
            <a:ext cx="784226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5562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Internal fragmentation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562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of PTLR (length)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44689"/>
              </p:ext>
            </p:extLst>
          </p:nvPr>
        </p:nvGraphicFramePr>
        <p:xfrm>
          <a:off x="381000" y="2250440"/>
          <a:ext cx="8382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Page 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43200" y="22098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86106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System with 40 users</a:t>
            </a:r>
          </a:p>
          <a:p>
            <a:pPr lvl="1"/>
            <a:r>
              <a:rPr lang="en-US" sz="2400" dirty="0" smtClean="0"/>
              <a:t>Use common text editor</a:t>
            </a:r>
          </a:p>
          <a:p>
            <a:r>
              <a:rPr lang="en-US" sz="2400" dirty="0" smtClean="0"/>
              <a:t>Text editor contains 150KB code 50KB data (page size 50KB)</a:t>
            </a:r>
          </a:p>
          <a:p>
            <a:pPr lvl="1"/>
            <a:r>
              <a:rPr lang="en-US" sz="2400" dirty="0" smtClean="0"/>
              <a:t>8000KB!</a:t>
            </a:r>
          </a:p>
          <a:p>
            <a:r>
              <a:rPr lang="en-US" sz="2400" b="1" dirty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z="2400" dirty="0"/>
              <a:t>One copy of read-only (</a:t>
            </a:r>
            <a:r>
              <a:rPr lang="en-US" sz="2400" b="1" dirty="0">
                <a:solidFill>
                  <a:srgbClr val="3366FF"/>
                </a:solidFill>
              </a:rPr>
              <a:t>reentrant</a:t>
            </a:r>
            <a:r>
              <a:rPr lang="en-US" sz="2400" dirty="0"/>
              <a:t>) code shared among processes (i.e., text editors, compilers, window systems</a:t>
            </a:r>
            <a:r>
              <a:rPr lang="en-US" sz="2400" dirty="0" smtClean="0"/>
              <a:t>)</a:t>
            </a:r>
          </a:p>
          <a:p>
            <a:pPr lvl="2"/>
            <a:r>
              <a:rPr lang="en-US" sz="2000" dirty="0" smtClean="0"/>
              <a:t>Code never changes during execution</a:t>
            </a:r>
          </a:p>
          <a:p>
            <a:r>
              <a:rPr lang="en-US" sz="2400" dirty="0" smtClean="0"/>
              <a:t>Only one copy of the editor in the memory</a:t>
            </a:r>
          </a:p>
          <a:p>
            <a:r>
              <a:rPr lang="en-US" sz="2400" dirty="0" smtClean="0"/>
              <a:t>Total memory consumption</a:t>
            </a:r>
          </a:p>
          <a:p>
            <a:pPr lvl="1"/>
            <a:r>
              <a:rPr lang="en-US" sz="2000" dirty="0" smtClean="0"/>
              <a:t>40*50+150=2150KB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mtClean="0"/>
              <a:t>Shared Pages Example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560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Shared Pages Example</a:t>
            </a:r>
            <a:endParaRPr lang="en-US" sz="240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009650"/>
            <a:ext cx="522181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9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share: example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905000"/>
            <a:ext cx="3962400" cy="267765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int</a:t>
            </a:r>
            <a:r>
              <a:rPr lang="en-US" sz="1200" dirty="0"/>
              <a:t> main()</a:t>
            </a:r>
          </a:p>
          <a:p>
            <a:r>
              <a:rPr lang="en-US" sz="1200" dirty="0"/>
              <a:t>{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shmid,f,key</a:t>
            </a:r>
            <a:r>
              <a:rPr lang="en-US" sz="1200" dirty="0"/>
              <a:t>=3,i,pid;</a:t>
            </a:r>
          </a:p>
          <a:p>
            <a:r>
              <a:rPr lang="en-US" sz="1200" dirty="0"/>
              <a:t>        char *</a:t>
            </a:r>
            <a:r>
              <a:rPr lang="en-US" sz="1200" dirty="0" err="1"/>
              <a:t>ptr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shmid</a:t>
            </a:r>
            <a:r>
              <a:rPr lang="en-US" sz="1200" dirty="0"/>
              <a:t>=</a:t>
            </a:r>
            <a:r>
              <a:rPr lang="en-US" sz="1200" dirty="0" err="1"/>
              <a:t>shmget</a:t>
            </a:r>
            <a:r>
              <a:rPr lang="en-US" sz="1200" dirty="0"/>
              <a:t>((</a:t>
            </a:r>
            <a:r>
              <a:rPr lang="en-US" sz="1200" dirty="0" err="1"/>
              <a:t>key_t</a:t>
            </a:r>
            <a:r>
              <a:rPr lang="en-US" sz="1200" dirty="0"/>
              <a:t>)key,100,IPC_CREAT|0666);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ptr</a:t>
            </a:r>
            <a:r>
              <a:rPr lang="en-US" sz="1200" dirty="0"/>
              <a:t>=</a:t>
            </a:r>
            <a:r>
              <a:rPr lang="en-US" sz="1200" dirty="0" err="1"/>
              <a:t>shmat</a:t>
            </a:r>
            <a:r>
              <a:rPr lang="en-US" sz="1200" dirty="0"/>
              <a:t>(shmid,NULL,0);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</a:t>
            </a:r>
            <a:r>
              <a:rPr lang="en-US" sz="1200" dirty="0" err="1"/>
              <a:t>shmid</a:t>
            </a:r>
            <a:r>
              <a:rPr lang="en-US" sz="1200" dirty="0"/>
              <a:t>=%d </a:t>
            </a:r>
            <a:r>
              <a:rPr lang="en-US" sz="1200" dirty="0" err="1"/>
              <a:t>ptr</a:t>
            </a:r>
            <a:r>
              <a:rPr lang="en-US" sz="1200" dirty="0"/>
              <a:t>=%u\n",</a:t>
            </a:r>
            <a:r>
              <a:rPr lang="en-US" sz="1200" dirty="0" err="1"/>
              <a:t>shmid</a:t>
            </a:r>
            <a:r>
              <a:rPr lang="en-US" sz="1200" dirty="0"/>
              <a:t>, 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strcpy</a:t>
            </a:r>
            <a:r>
              <a:rPr lang="en-US" sz="1200" dirty="0"/>
              <a:t>(</a:t>
            </a:r>
            <a:r>
              <a:rPr lang="en-US" sz="1200" dirty="0" err="1"/>
              <a:t>ptr</a:t>
            </a:r>
            <a:r>
              <a:rPr lang="en-US" sz="1200" dirty="0"/>
              <a:t>,"hello");</a:t>
            </a:r>
          </a:p>
          <a:p>
            <a:r>
              <a:rPr lang="en-US" sz="1200" dirty="0" smtClean="0"/>
              <a:t>       </a:t>
            </a:r>
            <a:r>
              <a:rPr lang="en-US" sz="1200" dirty="0" err="1"/>
              <a:t>i</a:t>
            </a:r>
            <a:r>
              <a:rPr lang="en-US" sz="1200" dirty="0"/>
              <a:t>=</a:t>
            </a:r>
            <a:r>
              <a:rPr lang="en-US" sz="1200" dirty="0" err="1"/>
              <a:t>shmdt</a:t>
            </a:r>
            <a:r>
              <a:rPr lang="en-US" sz="1200" dirty="0"/>
              <a:t>((char*)</a:t>
            </a:r>
            <a:r>
              <a:rPr lang="en-US" sz="1200" dirty="0" err="1"/>
              <a:t>ptr</a:t>
            </a:r>
            <a:r>
              <a:rPr lang="en-US" sz="1200" dirty="0" smtClean="0"/>
              <a:t>);</a:t>
            </a:r>
          </a:p>
          <a:p>
            <a:endParaRPr lang="en-US" sz="1200" dirty="0"/>
          </a:p>
          <a:p>
            <a:r>
              <a:rPr lang="en-US" sz="1200" dirty="0" smtClean="0"/>
              <a:t>}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133600"/>
            <a:ext cx="3657600" cy="240065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int</a:t>
            </a:r>
            <a:r>
              <a:rPr lang="en-US" sz="1200" dirty="0"/>
              <a:t> main()</a:t>
            </a:r>
          </a:p>
          <a:p>
            <a:r>
              <a:rPr lang="en-US" sz="1200" dirty="0"/>
              <a:t>{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shmid,f,key</a:t>
            </a:r>
            <a:r>
              <a:rPr lang="en-US" sz="1200" dirty="0"/>
              <a:t>=3,i,pid;</a:t>
            </a:r>
          </a:p>
          <a:p>
            <a:r>
              <a:rPr lang="en-US" sz="1200" dirty="0"/>
              <a:t>        char *</a:t>
            </a:r>
            <a:r>
              <a:rPr lang="en-US" sz="1200" dirty="0" err="1"/>
              <a:t>ptr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        </a:t>
            </a:r>
            <a:r>
              <a:rPr lang="en-US" sz="1200" dirty="0" err="1"/>
              <a:t>shmid</a:t>
            </a:r>
            <a:r>
              <a:rPr lang="en-US" sz="1200" dirty="0"/>
              <a:t>=</a:t>
            </a:r>
            <a:r>
              <a:rPr lang="en-US" sz="1200" dirty="0" err="1"/>
              <a:t>shmget</a:t>
            </a:r>
            <a:r>
              <a:rPr lang="en-US" sz="1200" dirty="0"/>
              <a:t>((</a:t>
            </a:r>
            <a:r>
              <a:rPr lang="en-US" sz="1200" dirty="0" err="1"/>
              <a:t>key_t</a:t>
            </a:r>
            <a:r>
              <a:rPr lang="en-US" sz="1200" dirty="0"/>
              <a:t>)key,100,IPC_CREAT|0666);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ptr</a:t>
            </a:r>
            <a:r>
              <a:rPr lang="en-US" sz="1200" dirty="0"/>
              <a:t>=</a:t>
            </a:r>
            <a:r>
              <a:rPr lang="en-US" sz="1200" dirty="0" err="1"/>
              <a:t>shmat</a:t>
            </a:r>
            <a:r>
              <a:rPr lang="en-US" sz="1200" dirty="0"/>
              <a:t>(shmid,NULL,0);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printf</a:t>
            </a:r>
            <a:r>
              <a:rPr lang="en-US" sz="1200" dirty="0"/>
              <a:t>("</a:t>
            </a:r>
            <a:r>
              <a:rPr lang="en-US" sz="1200" dirty="0" err="1"/>
              <a:t>shmid</a:t>
            </a:r>
            <a:r>
              <a:rPr lang="en-US" sz="1200" dirty="0"/>
              <a:t>=%d </a:t>
            </a:r>
            <a:r>
              <a:rPr lang="en-US" sz="1200" dirty="0" err="1"/>
              <a:t>ptr</a:t>
            </a:r>
            <a:r>
              <a:rPr lang="en-US" sz="1200" dirty="0"/>
              <a:t>=%u\n",</a:t>
            </a:r>
            <a:r>
              <a:rPr lang="en-US" sz="1200" dirty="0" err="1"/>
              <a:t>shmid</a:t>
            </a:r>
            <a:r>
              <a:rPr lang="en-US" sz="1200" dirty="0"/>
              <a:t>, </a:t>
            </a:r>
            <a:r>
              <a:rPr lang="en-US" sz="1200" dirty="0" err="1"/>
              <a:t>ptr</a:t>
            </a:r>
            <a:r>
              <a:rPr lang="en-US" sz="1200" dirty="0"/>
              <a:t>);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err="1" smtClean="0"/>
              <a:t>printf</a:t>
            </a:r>
            <a:r>
              <a:rPr lang="en-US" sz="1200" dirty="0"/>
              <a:t>("\</a:t>
            </a:r>
            <a:r>
              <a:rPr lang="en-US" sz="1200" dirty="0" err="1"/>
              <a:t>nstr</a:t>
            </a:r>
            <a:r>
              <a:rPr lang="en-US" sz="1200" dirty="0"/>
              <a:t> %s\n",</a:t>
            </a:r>
            <a:r>
              <a:rPr lang="en-US" sz="1200" dirty="0" err="1"/>
              <a:t>ptr</a:t>
            </a:r>
            <a:r>
              <a:rPr lang="en-US" sz="1200" dirty="0" smtClean="0"/>
              <a:t>);</a:t>
            </a:r>
          </a:p>
          <a:p>
            <a:r>
              <a:rPr lang="en-US" sz="1200" dirty="0"/>
              <a:t>}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524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dirty="0" err="1" smtClean="0"/>
              <a:t>riter.c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688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reader .c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71800" y="5105400"/>
            <a:ext cx="25146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9000" y="533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ptr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1066800" y="3733800"/>
            <a:ext cx="2362200" cy="178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86200" y="4038600"/>
            <a:ext cx="2286000" cy="148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29000" y="5334000"/>
            <a:ext cx="457200" cy="36933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38800" y="551866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Shared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7554"/>
            <a:ext cx="8534400" cy="52518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Memory requirement for page table can get huge using straight-forward methods</a:t>
            </a:r>
          </a:p>
          <a:p>
            <a:pPr lvl="1"/>
            <a:r>
              <a:rPr lang="en-US" dirty="0" smtClean="0"/>
              <a:t>Consider a 32-bit logical address space as on modern computers</a:t>
            </a:r>
          </a:p>
          <a:p>
            <a:pPr lvl="1"/>
            <a:r>
              <a:rPr lang="en-US" dirty="0" smtClean="0"/>
              <a:t>Page size of 4 KB (2</a:t>
            </a:r>
            <a:r>
              <a:rPr lang="en-US" baseline="30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Page table would have 1 million entries 2</a:t>
            </a:r>
            <a:r>
              <a:rPr lang="en-US" baseline="30000" dirty="0" smtClean="0"/>
              <a:t>20</a:t>
            </a:r>
            <a:r>
              <a:rPr lang="en-US" dirty="0" smtClean="0"/>
              <a:t> (2</a:t>
            </a:r>
            <a:r>
              <a:rPr lang="en-US" baseline="30000" dirty="0" smtClean="0"/>
              <a:t>32</a:t>
            </a:r>
            <a:r>
              <a:rPr lang="en-US" dirty="0" smtClean="0"/>
              <a:t> / 2</a:t>
            </a:r>
            <a:r>
              <a:rPr lang="en-US" baseline="30000" dirty="0" smtClean="0"/>
              <a:t>12</a:t>
            </a:r>
            <a:r>
              <a:rPr lang="en-US" dirty="0" smtClean="0"/>
              <a:t>)</a:t>
            </a:r>
            <a:endParaRPr lang="en-US" baseline="30000" dirty="0" smtClean="0"/>
          </a:p>
          <a:p>
            <a:pPr lvl="1"/>
            <a:r>
              <a:rPr lang="en-US" dirty="0" smtClean="0"/>
              <a:t>If each entry is 4 bytes -&gt; 4 MB of physical address space / memory for page table alone</a:t>
            </a:r>
          </a:p>
          <a:p>
            <a:pPr lvl="2"/>
            <a:r>
              <a:rPr lang="en-US" dirty="0" smtClean="0"/>
              <a:t>That amount of memory used to cost a lot</a:t>
            </a:r>
          </a:p>
          <a:p>
            <a:pPr lvl="2"/>
            <a:r>
              <a:rPr lang="en-US" dirty="0" smtClean="0"/>
              <a:t>Don’t want to allocate that contiguously in main memory</a:t>
            </a:r>
          </a:p>
          <a:p>
            <a:pPr>
              <a:buFont typeface="Monotype Sorts" charset="2"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Hierarchical Paging</a:t>
            </a:r>
          </a:p>
          <a:p>
            <a:endParaRPr lang="en-US" dirty="0" smtClean="0"/>
          </a:p>
          <a:p>
            <a:r>
              <a:rPr lang="en-US" dirty="0" smtClean="0"/>
              <a:t>Hashed Page Tables</a:t>
            </a:r>
          </a:p>
          <a:p>
            <a:endParaRPr lang="en-US" dirty="0" smtClean="0"/>
          </a:p>
          <a:p>
            <a:r>
              <a:rPr lang="en-US" dirty="0" smtClean="0"/>
              <a:t>Inverted Page Tables</a:t>
            </a:r>
          </a:p>
        </p:txBody>
      </p:sp>
    </p:spTree>
    <p:extLst>
      <p:ext uri="{BB962C8B-B14F-4D97-AF65-F5344CB8AC3E}">
        <p14:creationId xmlns:p14="http://schemas.microsoft.com/office/powerpoint/2010/main" val="41737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7554"/>
            <a:ext cx="7620000" cy="48708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Break up the page table into multiple pages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then page the page table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simple technique is a two-level page table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22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385972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95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416"/>
            <a:ext cx="77628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172451" cy="56387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logical address (on 32-bit machine with 4KB page size) is divided into: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page number consisting of 20 bits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page offset consisting of 12 bits</a:t>
            </a:r>
          </a:p>
          <a:p>
            <a:pPr marL="627857" lvl="1"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dirty="0" smtClean="0"/>
              <a:t>Since the page table is paged, the page number is further divided into: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10-bit page number </a:t>
            </a:r>
          </a:p>
          <a:p>
            <a:pPr marL="627857" lvl="1">
              <a:lnSpc>
                <a:spcPct val="90000"/>
              </a:lnSpc>
            </a:pPr>
            <a:r>
              <a:rPr lang="en-US" dirty="0" smtClean="0"/>
              <a:t>a 10-bit page offset</a:t>
            </a:r>
          </a:p>
          <a:p>
            <a:pPr marL="627857" lvl="1">
              <a:lnSpc>
                <a:spcPct val="90000"/>
              </a:lnSpc>
            </a:pPr>
            <a:endParaRPr lang="en-US" sz="800" dirty="0"/>
          </a:p>
          <a:p>
            <a:pPr>
              <a:lnSpc>
                <a:spcPct val="90000"/>
              </a:lnSpc>
            </a:pPr>
            <a:r>
              <a:rPr lang="en-US" dirty="0" smtClean="0"/>
              <a:t>Thus, a logical address is as follows:</a:t>
            </a:r>
            <a:br>
              <a:rPr lang="en-US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where</a:t>
            </a:r>
            <a:r>
              <a:rPr lang="en-US" i="1" dirty="0" smtClean="0"/>
              <a:t> p</a:t>
            </a:r>
            <a:r>
              <a:rPr lang="en-US" i="1" baseline="-25000" dirty="0" smtClean="0"/>
              <a:t>1</a:t>
            </a:r>
            <a:r>
              <a:rPr lang="en-US" dirty="0" smtClean="0"/>
              <a:t> is an index into the outer page table, and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is the displacement within the page of the inner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3067050" y="4606529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3905250" y="4597004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701117" y="4282679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2901475" y="4192670"/>
            <a:ext cx="154400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4768337" y="4205766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3268702" y="465165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4069331" y="4643916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5069603" y="4682016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3267076" y="5024916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Helvetica" pitchFamily="34" charset="0"/>
              </a:rPr>
              <a:t>10</a:t>
            </a:r>
            <a:endParaRPr lang="en-US" dirty="0">
              <a:latin typeface="Helvetica" pitchFamily="34" charset="0"/>
            </a:endParaRP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40386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5105400" y="5034441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Helvetica" pitchFamily="34" charset="0"/>
              </a:rPr>
              <a:t>12</a:t>
            </a:r>
            <a:endParaRPr 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8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240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377553"/>
            <a:ext cx="4822825" cy="509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1600200" y="3048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19200" y="2819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86200" y="3766066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62800" y="2590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9000" y="2514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667000" y="1828800"/>
            <a:ext cx="1954212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000" y="1377553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divided page table size=2</a:t>
            </a:r>
            <a:r>
              <a:rPr lang="en-US" baseline="30000" dirty="0" smtClean="0"/>
              <a:t>10 </a:t>
            </a:r>
            <a:r>
              <a:rPr lang="en-US" dirty="0" smtClean="0"/>
              <a:t>*4bytes=4KB</a:t>
            </a:r>
          </a:p>
          <a:p>
            <a:r>
              <a:rPr lang="en-US" dirty="0" smtClean="0"/>
              <a:t>=Page size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172200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Pentium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29242" y="277416"/>
            <a:ext cx="7557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Address-Translation Scheme</a:t>
            </a:r>
            <a:endParaRPr lang="en-US" sz="240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7276" y="1747838"/>
            <a:ext cx="7098241" cy="299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6172200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Pentium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38767" y="277416"/>
            <a:ext cx="75480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" y="1377554"/>
            <a:ext cx="7905750" cy="509944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Logical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generated by the CPU; also referred to as </a:t>
            </a:r>
            <a:r>
              <a:rPr lang="en-US" b="1" dirty="0" smtClean="0">
                <a:solidFill>
                  <a:srgbClr val="3366FF"/>
                </a:solidFill>
              </a:rPr>
              <a:t>virtual address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3366FF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3366FF"/>
                </a:solidFill>
              </a:rPr>
              <a:t>Physical address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address seen by the memory unit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Logical address space </a:t>
            </a:r>
            <a:r>
              <a:rPr lang="en-US" dirty="0" smtClean="0"/>
              <a:t>is the set of all logical addresses generated by a program</a:t>
            </a:r>
          </a:p>
          <a:p>
            <a:r>
              <a:rPr lang="en-US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dirty="0" smtClean="0"/>
              <a:t>is the set of all physical addresses generated by a program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752600"/>
            <a:ext cx="838200" cy="55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0" y="1831848"/>
            <a:ext cx="960208" cy="588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1882429"/>
            <a:ext cx="75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162800" y="1882429"/>
            <a:ext cx="617277" cy="2978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64-bit Logical Address Space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Even two-level paging scheme not sufficient</a:t>
            </a:r>
          </a:p>
          <a:p>
            <a:r>
              <a:rPr lang="en-US" dirty="0" smtClean="0"/>
              <a:t>If page size is 4 KB (2</a:t>
            </a:r>
            <a:r>
              <a:rPr lang="en-US" baseline="30000" dirty="0" smtClean="0"/>
              <a:t>12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Then page table has 2</a:t>
            </a:r>
            <a:r>
              <a:rPr lang="en-US" baseline="30000" dirty="0" smtClean="0"/>
              <a:t>52</a:t>
            </a:r>
            <a:r>
              <a:rPr lang="en-US" dirty="0" smtClean="0"/>
              <a:t> entries</a:t>
            </a:r>
          </a:p>
          <a:p>
            <a:pPr lvl="1"/>
            <a:r>
              <a:rPr lang="en-US" dirty="0" smtClean="0"/>
              <a:t>If two level scheme, inner page tables could be 2</a:t>
            </a:r>
            <a:r>
              <a:rPr lang="en-US" baseline="30000" dirty="0" smtClean="0"/>
              <a:t>10</a:t>
            </a:r>
            <a:r>
              <a:rPr lang="en-US" dirty="0" smtClean="0"/>
              <a:t> 4-byte entries</a:t>
            </a:r>
          </a:p>
          <a:p>
            <a:pPr lvl="1"/>
            <a:r>
              <a:rPr lang="en-US" dirty="0" smtClean="0"/>
              <a:t>Address would look like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Outer page table has 2</a:t>
            </a:r>
            <a:r>
              <a:rPr lang="en-US" baseline="30000" dirty="0" smtClean="0"/>
              <a:t>42</a:t>
            </a:r>
            <a:r>
              <a:rPr lang="en-US" dirty="0" smtClean="0"/>
              <a:t> entries or 2</a:t>
            </a:r>
            <a:r>
              <a:rPr lang="en-US" baseline="30000" dirty="0" smtClean="0"/>
              <a:t>44</a:t>
            </a:r>
            <a:r>
              <a:rPr lang="en-US" dirty="0" smtClean="0"/>
              <a:t> bytes</a:t>
            </a:r>
          </a:p>
          <a:p>
            <a:pPr lvl="1"/>
            <a:r>
              <a:rPr lang="en-US" dirty="0" smtClean="0"/>
              <a:t>One solution is to add a 2</a:t>
            </a:r>
            <a:r>
              <a:rPr lang="en-US" baseline="30000" dirty="0" smtClean="0"/>
              <a:t>nd</a:t>
            </a:r>
            <a:r>
              <a:rPr lang="en-US" dirty="0" smtClean="0"/>
              <a:t> outer page table</a:t>
            </a:r>
          </a:p>
          <a:p>
            <a:pPr lvl="1"/>
            <a:r>
              <a:rPr lang="en-US" dirty="0" smtClean="0"/>
              <a:t>But in the following example the 2</a:t>
            </a:r>
            <a:r>
              <a:rPr lang="en-US" baseline="30000" dirty="0" smtClean="0"/>
              <a:t>nd</a:t>
            </a:r>
            <a:r>
              <a:rPr lang="en-US" dirty="0" smtClean="0"/>
              <a:t> outer page table is still 2</a:t>
            </a:r>
            <a:r>
              <a:rPr lang="en-US" baseline="30000" dirty="0" smtClean="0"/>
              <a:t>34</a:t>
            </a:r>
            <a:r>
              <a:rPr lang="en-US" dirty="0" smtClean="0"/>
              <a:t> bytes in size</a:t>
            </a:r>
          </a:p>
          <a:p>
            <a:pPr lvl="2"/>
            <a:r>
              <a:rPr lang="en-US" dirty="0" smtClean="0"/>
              <a:t>And possibly 4 memory access to get to one physical memory location</a:t>
            </a:r>
          </a:p>
          <a:p>
            <a:pPr lvl="1"/>
            <a:endParaRPr lang="en-US" dirty="0" smtClean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2243667" y="3677362"/>
            <a:ext cx="3105150" cy="438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3081867" y="36678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3877733" y="3353512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524000" y="3280767"/>
            <a:ext cx="128752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outer page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3944953" y="3276600"/>
            <a:ext cx="132182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2444790" y="3722489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3245948" y="3714750"/>
            <a:ext cx="39785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4246219" y="3752850"/>
            <a:ext cx="31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2443692" y="4095750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3215217" y="4105275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4282017" y="4105275"/>
            <a:ext cx="43815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2832397" y="3048000"/>
            <a:ext cx="127469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inner page</a:t>
            </a:r>
          </a:p>
        </p:txBody>
      </p:sp>
    </p:spTree>
    <p:extLst>
      <p:ext uri="{BB962C8B-B14F-4D97-AF65-F5344CB8AC3E}">
        <p14:creationId xmlns:p14="http://schemas.microsoft.com/office/powerpoint/2010/main" val="177822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65717" y="277416"/>
            <a:ext cx="78210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1967" y="1818085"/>
            <a:ext cx="6208183" cy="138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1492" y="3925491"/>
            <a:ext cx="6446308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3400" y="5791200"/>
            <a:ext cx="78118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SPARC (32 bits), Motorola 68030 support three and four level paging respectively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46667" y="277416"/>
            <a:ext cx="7840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7554"/>
            <a:ext cx="7997825" cy="44838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Common in virtual address spaces &gt; 32 bits</a:t>
            </a:r>
          </a:p>
          <a:p>
            <a:endParaRPr lang="en-US" dirty="0" smtClean="0"/>
          </a:p>
          <a:p>
            <a:r>
              <a:rPr lang="en-US" dirty="0" smtClean="0"/>
              <a:t>The page number is hashed into a page table</a:t>
            </a:r>
          </a:p>
          <a:p>
            <a:pPr lvl="1"/>
            <a:r>
              <a:rPr lang="en-US" dirty="0" smtClean="0"/>
              <a:t>This page table contains a chain of elements hashing to the same location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Each element contains (1) the page number (2) the value of the mapped page frame (3) a pointer to the next element</a:t>
            </a:r>
          </a:p>
          <a:p>
            <a:endParaRPr lang="en-US" dirty="0" smtClean="0"/>
          </a:p>
          <a:p>
            <a:r>
              <a:rPr lang="en-US" dirty="0" smtClean="0"/>
              <a:t>Virtual page numbers are compared in this chain searching for a match</a:t>
            </a:r>
          </a:p>
          <a:p>
            <a:pPr lvl="1"/>
            <a:r>
              <a:rPr lang="en-US" dirty="0" smtClean="0"/>
              <a:t>If a match is found, the corresponding physical frame is extracted</a:t>
            </a:r>
          </a:p>
        </p:txBody>
      </p:sp>
    </p:spTree>
    <p:extLst>
      <p:ext uri="{BB962C8B-B14F-4D97-AF65-F5344CB8AC3E}">
        <p14:creationId xmlns:p14="http://schemas.microsoft.com/office/powerpoint/2010/main" val="103593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Hashed Page Table</a:t>
            </a:r>
            <a:endParaRPr lang="en-US" sz="240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2592" y="1529954"/>
            <a:ext cx="6883400" cy="397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86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0250" y="277416"/>
            <a:ext cx="7956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Inverted Page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5344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Rather than each process having a page table and keeping track of all possible logical pages, </a:t>
            </a:r>
            <a:r>
              <a:rPr lang="en-US" dirty="0" smtClean="0">
                <a:solidFill>
                  <a:srgbClr val="FF0000"/>
                </a:solidFill>
              </a:rPr>
              <a:t>track all frames</a:t>
            </a:r>
          </a:p>
          <a:p>
            <a:endParaRPr lang="en-US" dirty="0" smtClean="0"/>
          </a:p>
          <a:p>
            <a:r>
              <a:rPr lang="en-US" dirty="0" smtClean="0"/>
              <a:t>One entry for each frame</a:t>
            </a:r>
          </a:p>
          <a:p>
            <a:endParaRPr lang="en-US" dirty="0" smtClean="0"/>
          </a:p>
          <a:p>
            <a:r>
              <a:rPr lang="en-US" dirty="0" smtClean="0"/>
              <a:t>Entry consists the page number stored in that frame, with information about the process that owns that page</a:t>
            </a:r>
          </a:p>
          <a:p>
            <a:endParaRPr lang="en-US" dirty="0" smtClean="0"/>
          </a:p>
          <a:p>
            <a:r>
              <a:rPr lang="en-US" dirty="0" smtClean="0"/>
              <a:t>Decreases memory needed to store each page table, </a:t>
            </a:r>
          </a:p>
          <a:p>
            <a:pPr lvl="1"/>
            <a:r>
              <a:rPr lang="en-US" dirty="0" smtClean="0"/>
              <a:t>but increases time needed to search the table when a page reference occurs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146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0" y="277416"/>
            <a:ext cx="7791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Inverted Page Table Architecture</a:t>
            </a:r>
            <a:endParaRPr lang="en-US" sz="240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175" y="1296591"/>
            <a:ext cx="6502400" cy="4499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1066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bit </a:t>
            </a:r>
            <a:r>
              <a:rPr lang="en-US" dirty="0" err="1" smtClean="0"/>
              <a:t>UltraSPARC</a:t>
            </a:r>
            <a:r>
              <a:rPr lang="en-US" dirty="0" smtClean="0"/>
              <a:t>, PowerPC,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67000" y="457200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45836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space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839200" cy="5181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dirty="0" smtClean="0"/>
              <a:t>Memory-management scheme that supports </a:t>
            </a:r>
            <a:r>
              <a:rPr lang="en-US" dirty="0" smtClean="0">
                <a:solidFill>
                  <a:srgbClr val="FF0000"/>
                </a:solidFill>
              </a:rPr>
              <a:t>user view </a:t>
            </a:r>
            <a:r>
              <a:rPr lang="en-US" dirty="0" smtClean="0"/>
              <a:t>of memory </a:t>
            </a:r>
          </a:p>
          <a:p>
            <a:pPr>
              <a:lnSpc>
                <a:spcPct val="90000"/>
              </a:lnSpc>
              <a:tabLst>
                <a:tab pos="1832452" algn="l"/>
              </a:tabLst>
            </a:pPr>
            <a:endParaRPr lang="en-US" sz="800" dirty="0"/>
          </a:p>
          <a:p>
            <a:pPr>
              <a:lnSpc>
                <a:spcPct val="90000"/>
              </a:lnSpc>
              <a:tabLst>
                <a:tab pos="1832452" algn="l"/>
              </a:tabLst>
            </a:pPr>
            <a:r>
              <a:rPr lang="en-US" dirty="0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2452" algn="l"/>
              </a:tabLst>
            </a:pPr>
            <a:r>
              <a:rPr lang="en-US" dirty="0" smtClean="0"/>
              <a:t>A segment is a logical unit such as: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main program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procedure 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function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method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object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local variables, global variables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common block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stack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symbol table</a:t>
            </a:r>
          </a:p>
          <a:p>
            <a:pPr>
              <a:lnSpc>
                <a:spcPct val="90000"/>
              </a:lnSpc>
              <a:buNone/>
              <a:tabLst>
                <a:tab pos="1832452" algn="l"/>
              </a:tabLst>
            </a:pPr>
            <a:r>
              <a:rPr lang="en-US" dirty="0" smtClean="0"/>
              <a:t>		arrays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0800" y="26670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Compiler generates the segments </a:t>
            </a:r>
          </a:p>
          <a:p>
            <a:r>
              <a:rPr lang="en-US" dirty="0" smtClean="0"/>
              <a:t>Loader assign the </a:t>
            </a:r>
            <a:r>
              <a:rPr lang="en-US" dirty="0" err="1" smtClean="0"/>
              <a:t>seg</a:t>
            </a:r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2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User’s View of a Program</a:t>
            </a:r>
            <a:endParaRPr lang="en-US" sz="2400" dirty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257300"/>
            <a:ext cx="36957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562600" y="1752600"/>
            <a:ext cx="281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specifies each address by two quantities 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Segment name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Segment offset</a:t>
            </a:r>
          </a:p>
          <a:p>
            <a:pPr marL="342900" indent="-342900">
              <a:buAutoNum type="alphaLcParenBoth"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Logical address contains the tuple</a:t>
            </a:r>
          </a:p>
          <a:p>
            <a:r>
              <a:rPr lang="en-US" dirty="0" smtClean="0"/>
              <a:t>&lt;segment#, offset&gt;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62400" y="4572000"/>
            <a:ext cx="99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00600" y="532507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Variable size segments without order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Length=&gt; purpose of the 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Elements are identified by 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4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76200"/>
            <a:ext cx="7800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14478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2016455" y="5254707"/>
            <a:ext cx="137729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4871239" y="5254707"/>
            <a:ext cx="259557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5" tIns="45718" rIns="91435" bIns="45718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5867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Long term scheduler finds and allocates memory for all segments of a program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Variable size partition scheme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479304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address space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849868"/>
            <a:ext cx="468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b="1" dirty="0"/>
              <a:t>Logical address 		&lt;segment-number, offset</a:t>
            </a:r>
            <a:r>
              <a:rPr lang="en-US" b="1" dirty="0" smtClean="0"/>
              <a:t>&gt;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856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314450"/>
            <a:ext cx="79914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6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Protection of memory required to ensure correct operation</a:t>
            </a:r>
          </a:p>
          <a:p>
            <a:endParaRPr lang="en-US" dirty="0"/>
          </a:p>
        </p:txBody>
      </p:sp>
      <p:sp>
        <p:nvSpPr>
          <p:cNvPr id="4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3048000"/>
            <a:ext cx="3048000" cy="33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34291" y="12192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Multiple processes resides in memory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9624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Protect OS</a:t>
            </a:r>
          </a:p>
          <a:p>
            <a:r>
              <a:rPr lang="en-US" dirty="0" smtClean="0"/>
              <a:t>2. Protect user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79057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07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Memory image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04" y="1666876"/>
            <a:ext cx="3947517" cy="214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5117804" cy="270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7" y="3919537"/>
            <a:ext cx="57912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5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Executable file and virtual address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981200"/>
            <a:ext cx="1981200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>
            <a:off x="1669869" y="1614352"/>
            <a:ext cx="1143000" cy="1432279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24003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address space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22156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a.out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121629"/>
              </p:ext>
            </p:extLst>
          </p:nvPr>
        </p:nvGraphicFramePr>
        <p:xfrm>
          <a:off x="3352800" y="1295400"/>
          <a:ext cx="22098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/>
                <a:gridCol w="1104900"/>
              </a:tblGrid>
              <a:tr h="207113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Symbol</a:t>
                      </a:r>
                      <a:r>
                        <a:rPr lang="en-US" baseline="0" dirty="0" smtClean="0"/>
                        <a:t>  table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 smtClean="0"/>
                        <a:t>SQR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7113">
                <a:tc>
                  <a:txBody>
                    <a:bodyPr/>
                    <a:lstStyle/>
                    <a:p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3620869"/>
            <a:ext cx="2286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0 	Load 	0</a:t>
            </a:r>
          </a:p>
          <a:p>
            <a:r>
              <a:rPr lang="en-US" dirty="0" smtClean="0"/>
              <a:t>4	ADD 	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4840069"/>
            <a:ext cx="44196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&lt;CODE, </a:t>
            </a:r>
            <a:r>
              <a:rPr lang="en-US" dirty="0" smtClean="0"/>
              <a:t>0&gt; 	Load 	&lt;ST,0&gt;</a:t>
            </a:r>
          </a:p>
          <a:p>
            <a:r>
              <a:rPr lang="en-US" dirty="0"/>
              <a:t>&lt;CODE, </a:t>
            </a:r>
            <a:r>
              <a:rPr lang="en-US" dirty="0" smtClean="0"/>
              <a:t>2&gt; 	ADD 	&lt;ST,4&gt;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199" y="3212068"/>
            <a:ext cx="159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Paging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44312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Segmentation 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4678"/>
            <a:ext cx="8534400" cy="5318522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830229" algn="l"/>
                <a:tab pos="2857024" algn="ctr"/>
              </a:tabLst>
            </a:pPr>
            <a:r>
              <a:rPr lang="en-US" dirty="0" smtClean="0"/>
              <a:t>Logical address consists of a two tuple: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dirty="0" smtClean="0"/>
              <a:t>		&lt;segment-number, offset&gt;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Segment table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maps two-dimensional logical address to physical address; </a:t>
            </a:r>
          </a:p>
          <a:p>
            <a:pPr>
              <a:tabLst>
                <a:tab pos="1830229" algn="l"/>
                <a:tab pos="2857024" algn="ctr"/>
              </a:tabLst>
            </a:pPr>
            <a:r>
              <a:rPr lang="en-US" dirty="0" smtClean="0"/>
              <a:t>Each table entry has: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base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contains the starting physical address where the segments reside in memory</a:t>
            </a:r>
          </a:p>
          <a:p>
            <a:pPr lvl="1"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limit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specifies the length of the segment</a:t>
            </a:r>
          </a:p>
          <a:p>
            <a:pPr lvl="1"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Segment-table base register (STBR)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points to the segment table’s location in memory</a:t>
            </a:r>
          </a:p>
          <a:p>
            <a:pPr>
              <a:tabLst>
                <a:tab pos="1830229" algn="l"/>
                <a:tab pos="2857024" algn="ctr"/>
              </a:tabLst>
            </a:pPr>
            <a:endParaRPr lang="en-US" sz="800" dirty="0"/>
          </a:p>
          <a:p>
            <a:pPr>
              <a:tabLst>
                <a:tab pos="1830229" algn="l"/>
                <a:tab pos="2857024" algn="ctr"/>
              </a:tabLst>
            </a:pPr>
            <a:r>
              <a:rPr lang="en-US" b="1" dirty="0" smtClean="0">
                <a:solidFill>
                  <a:srgbClr val="3366FF"/>
                </a:solidFill>
              </a:rPr>
              <a:t>Segment-table length register (STLR)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indicates number of segments used by a program;</a:t>
            </a:r>
          </a:p>
          <a:p>
            <a:pPr>
              <a:buNone/>
              <a:tabLst>
                <a:tab pos="1830229" algn="l"/>
                <a:tab pos="2857024" algn="ctr"/>
              </a:tabLst>
            </a:pPr>
            <a:r>
              <a:rPr lang="en-US" dirty="0" smtClean="0"/>
              <a:t>	                  segment number </a:t>
            </a:r>
            <a:r>
              <a:rPr lang="en-US" b="1" i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is legal if </a:t>
            </a:r>
            <a:r>
              <a:rPr lang="en-US" b="1" i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rgbClr val="FF0000"/>
                </a:solidFill>
              </a:rPr>
              <a:t>STLR</a:t>
            </a:r>
          </a:p>
        </p:txBody>
      </p:sp>
    </p:spTree>
    <p:extLst>
      <p:ext uri="{BB962C8B-B14F-4D97-AF65-F5344CB8AC3E}">
        <p14:creationId xmlns:p14="http://schemas.microsoft.com/office/powerpoint/2010/main" val="6663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297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Segmentation Hardware</a:t>
            </a:r>
            <a:endParaRPr lang="en-US" sz="2400" dirty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442" y="1469231"/>
            <a:ext cx="6921500" cy="48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08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876" y="277416"/>
            <a:ext cx="79089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Segmentation</a:t>
            </a:r>
            <a:endParaRPr lang="en-US" sz="240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4476" y="1076325"/>
            <a:ext cx="5749925" cy="502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08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277416"/>
            <a:ext cx="7829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Architecture 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77566"/>
            <a:ext cx="8534400" cy="5075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Protection</a:t>
            </a:r>
          </a:p>
          <a:p>
            <a:r>
              <a:rPr lang="en-US" dirty="0"/>
              <a:t>Protection bits associated with segments</a:t>
            </a:r>
          </a:p>
          <a:p>
            <a:pPr lvl="1"/>
            <a:r>
              <a:rPr lang="en-US" dirty="0" smtClean="0"/>
              <a:t>With each entry in segment table associate:</a:t>
            </a:r>
          </a:p>
          <a:p>
            <a:pPr lvl="2"/>
            <a:r>
              <a:rPr lang="en-US" dirty="0" smtClean="0"/>
              <a:t>validation bit = 0 </a:t>
            </a:r>
            <a:r>
              <a:rPr lang="en-US" dirty="0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dirty="0" smtClean="0">
                <a:sym typeface="Symbol" pitchFamily="18" charset="2"/>
              </a:rPr>
              <a:t>read/write/execute privileges</a:t>
            </a:r>
          </a:p>
          <a:p>
            <a:r>
              <a:rPr lang="en-US" dirty="0" smtClean="0"/>
              <a:t>Code sharing occurs at segment level</a:t>
            </a:r>
          </a:p>
          <a:p>
            <a:r>
              <a:rPr lang="en-US" dirty="0" smtClean="0"/>
              <a:t>Since segments vary in length, memory allocation is a dynamic storage-allocation problem</a:t>
            </a:r>
          </a:p>
          <a:p>
            <a:pPr lvl="1"/>
            <a:r>
              <a:rPr lang="en-US" dirty="0" smtClean="0"/>
              <a:t>Long term scheduler </a:t>
            </a:r>
          </a:p>
          <a:p>
            <a:pPr lvl="1"/>
            <a:r>
              <a:rPr lang="en-US" dirty="0" smtClean="0"/>
              <a:t>First fit, best fit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Fragmentation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23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with Paging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245475" cy="5472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Key idea: </a:t>
            </a:r>
          </a:p>
          <a:p>
            <a:pPr marL="0" indent="0">
              <a:buNone/>
            </a:pPr>
            <a:r>
              <a:rPr lang="en-US" dirty="0" smtClean="0"/>
              <a:t>Segments are </a:t>
            </a:r>
            <a:r>
              <a:rPr lang="en-US" dirty="0" err="1" smtClean="0"/>
              <a:t>splitted</a:t>
            </a:r>
            <a:r>
              <a:rPr lang="en-US" dirty="0" smtClean="0"/>
              <a:t> into multiple pages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Each page is loaded into frames in the memory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31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Segmentation with Paging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245475" cy="54721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Supports segmentation with paging</a:t>
            </a:r>
          </a:p>
          <a:p>
            <a:pPr lvl="1"/>
            <a:r>
              <a:rPr lang="en-US" dirty="0" smtClean="0"/>
              <a:t>Each segment can be 4 GB</a:t>
            </a:r>
          </a:p>
          <a:p>
            <a:pPr lvl="1"/>
            <a:r>
              <a:rPr lang="en-US" dirty="0" smtClean="0"/>
              <a:t>Up to 16 K segments per process</a:t>
            </a:r>
          </a:p>
          <a:p>
            <a:pPr lvl="1"/>
            <a:r>
              <a:rPr lang="en-US" dirty="0" smtClean="0"/>
              <a:t>&lt;selector(16), offset (32)&gt;</a:t>
            </a:r>
          </a:p>
          <a:p>
            <a:pPr lvl="1"/>
            <a:r>
              <a:rPr lang="en-US" dirty="0" smtClean="0"/>
              <a:t>Divided into two partitions</a:t>
            </a:r>
          </a:p>
          <a:p>
            <a:pPr lvl="2"/>
            <a:r>
              <a:rPr lang="en-US" dirty="0" smtClean="0"/>
              <a:t>First partition of up to 8 K segments are private to process (kept in </a:t>
            </a:r>
            <a:r>
              <a:rPr lang="en-US" b="1" dirty="0" smtClean="0">
                <a:solidFill>
                  <a:srgbClr val="3366FF"/>
                </a:solidFill>
              </a:rPr>
              <a:t>local descriptor table LDT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Second partition of up to 8K segments shared among all processes (kept in </a:t>
            </a:r>
            <a:r>
              <a:rPr lang="en-US" b="1" dirty="0" smtClean="0">
                <a:solidFill>
                  <a:srgbClr val="3366FF"/>
                </a:solidFill>
              </a:rPr>
              <a:t>global descriptor table GDT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CPU generates logical address (six Segment Reg.)</a:t>
            </a:r>
          </a:p>
          <a:p>
            <a:pPr lvl="1"/>
            <a:r>
              <a:rPr lang="en-US" dirty="0" smtClean="0"/>
              <a:t>Given to segmentation unit</a:t>
            </a:r>
          </a:p>
          <a:p>
            <a:pPr lvl="2"/>
            <a:r>
              <a:rPr lang="en-US" dirty="0" smtClean="0"/>
              <a:t>Which produces linear addresses </a:t>
            </a:r>
          </a:p>
          <a:p>
            <a:pPr lvl="1"/>
            <a:r>
              <a:rPr lang="en-US" dirty="0" smtClean="0"/>
              <a:t>Physical address 32 bits</a:t>
            </a:r>
          </a:p>
          <a:p>
            <a:pPr lvl="1"/>
            <a:r>
              <a:rPr lang="en-US" dirty="0" smtClean="0"/>
              <a:t>Linear address given to paging unit</a:t>
            </a:r>
          </a:p>
          <a:p>
            <a:pPr lvl="2"/>
            <a:r>
              <a:rPr lang="en-US" dirty="0" smtClean="0"/>
              <a:t>Which generates physical address in main memory</a:t>
            </a:r>
          </a:p>
          <a:p>
            <a:pPr lvl="2"/>
            <a:r>
              <a:rPr lang="en-US" dirty="0" smtClean="0"/>
              <a:t>Paging units form equivalent of MMU</a:t>
            </a:r>
          </a:p>
          <a:p>
            <a:pPr lvl="2"/>
            <a:r>
              <a:rPr lang="en-US" dirty="0" smtClean="0"/>
              <a:t>Pages sizes can be 4 KB 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141029" y="519326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Intel 80386</a:t>
            </a:r>
          </a:p>
          <a:p>
            <a:endParaRPr lang="en-US" dirty="0" smtClean="0"/>
          </a:p>
          <a:p>
            <a:r>
              <a:rPr lang="en-US" dirty="0" smtClean="0"/>
              <a:t>IBM OS/2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01795"/>
              </p:ext>
            </p:extLst>
          </p:nvPr>
        </p:nvGraphicFramePr>
        <p:xfrm>
          <a:off x="5562600" y="1905000"/>
          <a:ext cx="28956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/>
                <a:gridCol w="965200"/>
                <a:gridCol w="96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S(13)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G(1)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P(2)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7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5767" y="277416"/>
            <a:ext cx="65595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39441"/>
            <a:ext cx="7352242" cy="4483894"/>
          </a:xfrm>
        </p:spPr>
        <p:txBody>
          <a:bodyPr/>
          <a:lstStyle/>
          <a:p>
            <a:r>
              <a:rPr lang="en-US" dirty="0" smtClean="0"/>
              <a:t>A pair of </a:t>
            </a:r>
            <a:r>
              <a:rPr lang="en-US" b="1" dirty="0" smtClean="0">
                <a:solidFill>
                  <a:srgbClr val="3366FF"/>
                </a:solidFill>
              </a:rPr>
              <a:t>base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limit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registers define the 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592" y="2590800"/>
            <a:ext cx="3600450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5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94085"/>
            <a:ext cx="7670800" cy="619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Logical to Physical Address </a:t>
            </a:r>
            <a:br>
              <a:rPr lang="en-US" sz="2800"/>
            </a:br>
            <a:r>
              <a:rPr lang="en-US" sz="280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1533526" y="4363641"/>
            <a:ext cx="5806017" cy="1273969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3151" y="2180035"/>
            <a:ext cx="7038975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00600" y="3276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table=2</a:t>
            </a:r>
            <a:r>
              <a:rPr lang="en-US" baseline="30000" dirty="0" smtClean="0"/>
              <a:t>20</a:t>
            </a:r>
            <a:r>
              <a:rPr lang="en-US" dirty="0" smtClean="0"/>
              <a:t> entries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91063"/>
            <a:ext cx="7010400" cy="54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Example: The Intel Pentium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213360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bytes 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>
          <a:xfrm flipH="1">
            <a:off x="2590800" y="2318266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3848100" y="2318266"/>
            <a:ext cx="190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477000" y="1524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48400" y="2209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Segment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95917" y="277416"/>
            <a:ext cx="74908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" y="1570435"/>
            <a:ext cx="72612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49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117" y="1219201"/>
            <a:ext cx="5119159" cy="499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1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22098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1028700" y="914400"/>
            <a:ext cx="6743700" cy="283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697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09687"/>
            <a:ext cx="8458200" cy="5243513"/>
          </a:xfrm>
        </p:spPr>
        <p:txBody>
          <a:bodyPr>
            <a:normAutofit/>
          </a:bodyPr>
          <a:lstStyle/>
          <a:p>
            <a:r>
              <a:rPr lang="en-US" dirty="0" smtClean="0"/>
              <a:t>Code needs to be in memory to execute, but entire program rarely used</a:t>
            </a:r>
          </a:p>
          <a:p>
            <a:pPr lvl="1"/>
            <a:r>
              <a:rPr lang="en-US" dirty="0" smtClean="0"/>
              <a:t>Error code, unusual routines, large data structures</a:t>
            </a:r>
          </a:p>
          <a:p>
            <a:r>
              <a:rPr lang="en-US" dirty="0" smtClean="0"/>
              <a:t>Entire program code not needed at same time</a:t>
            </a:r>
          </a:p>
          <a:p>
            <a:r>
              <a:rPr lang="en-US" dirty="0" smtClean="0"/>
              <a:t>Consider ability to execute partially-loaded program</a:t>
            </a:r>
          </a:p>
          <a:p>
            <a:pPr lvl="1"/>
            <a:r>
              <a:rPr lang="en-US" dirty="0" smtClean="0"/>
              <a:t>Program no longer constrained by limits of physical memory</a:t>
            </a:r>
          </a:p>
          <a:p>
            <a:pPr lvl="1"/>
            <a:r>
              <a:rPr lang="en-US" dirty="0" smtClean="0"/>
              <a:t>programs could be larger than physical memory</a:t>
            </a:r>
          </a:p>
          <a:p>
            <a:pPr lvl="1"/>
            <a:r>
              <a:rPr lang="en-US" dirty="0" smtClean="0"/>
              <a:t>More processes can be accommodated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49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10167" y="28575"/>
            <a:ext cx="8160809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Virtual Memory That is </a:t>
            </a:r>
            <a:br>
              <a:rPr lang="en-US" sz="2800"/>
            </a:br>
            <a:r>
              <a:rPr lang="en-US" sz="2800"/>
              <a:t>Larger Than Physical Memory</a:t>
            </a:r>
          </a:p>
        </p:txBody>
      </p:sp>
      <p:pic>
        <p:nvPicPr>
          <p:cNvPr id="9219" name="Picture 5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2575" y="1029891"/>
            <a:ext cx="6413500" cy="50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52399" y="2971800"/>
            <a:ext cx="140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virtual space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579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paging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P1 arrives</a:t>
            </a:r>
          </a:p>
          <a:p>
            <a:r>
              <a:rPr lang="en-US" dirty="0" smtClean="0"/>
              <a:t>Requires n pages =&gt; n frames must be available</a:t>
            </a:r>
          </a:p>
          <a:p>
            <a:r>
              <a:rPr lang="en-US" dirty="0" smtClean="0"/>
              <a:t>Allocate n frames to the process P1</a:t>
            </a:r>
          </a:p>
          <a:p>
            <a:r>
              <a:rPr lang="en-US" dirty="0" smtClean="0"/>
              <a:t>Create page table for P1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1816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Allocate &lt; n frames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Background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7"/>
            <a:ext cx="8305800" cy="53959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Virtual memory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– separation of user logical memory from physical memory</a:t>
            </a:r>
          </a:p>
          <a:p>
            <a:pPr lvl="1"/>
            <a:r>
              <a:rPr lang="en-US" dirty="0" smtClean="0"/>
              <a:t>Extremely large logical space is available to programmer</a:t>
            </a:r>
          </a:p>
          <a:p>
            <a:pPr lvl="1"/>
            <a:r>
              <a:rPr lang="en-US" dirty="0" smtClean="0"/>
              <a:t>Concentrate on the problem </a:t>
            </a:r>
          </a:p>
          <a:p>
            <a:r>
              <a:rPr lang="en-US" dirty="0" smtClean="0"/>
              <a:t>Only part of the program needs to be in memory for execution</a:t>
            </a:r>
          </a:p>
          <a:p>
            <a:pPr lvl="1"/>
            <a:r>
              <a:rPr lang="en-US" dirty="0" smtClean="0"/>
              <a:t>Logical address space can therefore be much larger than physical address space</a:t>
            </a:r>
          </a:p>
          <a:p>
            <a:pPr lvl="1"/>
            <a:r>
              <a:rPr lang="en-US" dirty="0" smtClean="0"/>
              <a:t>Starts with address 0, allocates contiguous logical memory </a:t>
            </a:r>
          </a:p>
          <a:p>
            <a:pPr lvl="1"/>
            <a:r>
              <a:rPr lang="en-US" dirty="0" smtClean="0"/>
              <a:t>Physical memory</a:t>
            </a:r>
          </a:p>
          <a:p>
            <a:pPr lvl="2"/>
            <a:r>
              <a:rPr lang="en-US" dirty="0" smtClean="0"/>
              <a:t>Collection of frame</a:t>
            </a:r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Virtual memory can be implemented via:</a:t>
            </a:r>
          </a:p>
          <a:p>
            <a:pPr lvl="1"/>
            <a:r>
              <a:rPr lang="en-US" dirty="0" smtClean="0"/>
              <a:t>Demand paging </a:t>
            </a:r>
          </a:p>
          <a:p>
            <a:pPr lvl="1"/>
            <a:r>
              <a:rPr lang="en-US" dirty="0" smtClean="0"/>
              <a:t>Demand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73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Demand Paging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7"/>
            <a:ext cx="8610600" cy="54721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Bring a page into memory only when it is needed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sym typeface="Symbol" charset="2"/>
              </a:rPr>
              <a:t>Lazy swapper</a:t>
            </a:r>
            <a:r>
              <a:rPr lang="en-US" dirty="0">
                <a:solidFill>
                  <a:srgbClr val="3366FF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charset="2"/>
              </a:rPr>
              <a:t>Swapper that deals with pages is a </a:t>
            </a:r>
            <a:r>
              <a:rPr lang="en-US" b="1" dirty="0" smtClean="0">
                <a:solidFill>
                  <a:srgbClr val="3366FF"/>
                </a:solidFill>
                <a:sym typeface="Symbol" charset="2"/>
              </a:rPr>
              <a:t>pager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More users</a:t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Page is needed </a:t>
            </a:r>
            <a:r>
              <a:rPr lang="en-US" dirty="0" smtClean="0">
                <a:sym typeface="Symbol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invalid reference </a:t>
            </a:r>
            <a:r>
              <a:rPr lang="en-US" dirty="0" smtClean="0">
                <a:sym typeface="Symbol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not-in-memory  bring to memory</a:t>
            </a:r>
          </a:p>
          <a:p>
            <a:pPr lvl="1">
              <a:lnSpc>
                <a:spcPct val="90000"/>
              </a:lnSpc>
            </a:pPr>
            <a:endParaRPr lang="en-US" dirty="0" smtClean="0">
              <a:sym typeface="Symbol" charset="2"/>
            </a:endParaRPr>
          </a:p>
          <a:p>
            <a:pPr lvl="1">
              <a:lnSpc>
                <a:spcPct val="90000"/>
              </a:lnSpc>
              <a:buFont typeface="Monotype Sorts" charset="2"/>
              <a:buNone/>
            </a:pPr>
            <a:endParaRPr lang="en-US" dirty="0" smtClean="0">
              <a:sym typeface="Symbol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53200" y="524887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Valid address information is available in PCB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1464733" y="1768079"/>
            <a:ext cx="6688667" cy="3682603"/>
          </a:xfrm>
        </p:spPr>
      </p:pic>
      <p:sp>
        <p:nvSpPr>
          <p:cNvPr id="2" name="TextBox 1"/>
          <p:cNvSpPr txBox="1"/>
          <p:nvPr/>
        </p:nvSpPr>
        <p:spPr>
          <a:xfrm>
            <a:off x="457200" y="56020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OS loads the base &amp; limit reg.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Privileged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94267" y="28575"/>
            <a:ext cx="8350250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Transfer of a Paged Memory to </a:t>
            </a:r>
            <a:br>
              <a:rPr lang="en-US" sz="2800"/>
            </a:br>
            <a:r>
              <a:rPr lang="en-US" sz="2800"/>
              <a:t>Contiguous Disk Space</a:t>
            </a:r>
          </a:p>
        </p:txBody>
      </p:sp>
      <p:pic>
        <p:nvPicPr>
          <p:cNvPr id="14339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371600"/>
            <a:ext cx="5657850" cy="518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1143000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When we want to execute a process, swap in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Instead of swap in entire process, load page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7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46642" y="38100"/>
            <a:ext cx="8360833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Page Table When Some Pages </a:t>
            </a:r>
            <a:br>
              <a:rPr lang="en-US" sz="2800"/>
            </a:br>
            <a:r>
              <a:rPr lang="en-US" sz="2800"/>
              <a:t>Are Not in Main Memory</a:t>
            </a:r>
          </a:p>
        </p:txBody>
      </p:sp>
      <p:pic>
        <p:nvPicPr>
          <p:cNvPr id="16387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5192" y="975122"/>
            <a:ext cx="53562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" y="5105400"/>
            <a:ext cx="4042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Pager loads few necessary pages in memory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Valid-Invalid Bit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850" y="1058466"/>
            <a:ext cx="7780867" cy="547211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With each page table entry a valid–invalid bit is associated</a:t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FF0000"/>
                </a:solidFill>
              </a:rPr>
              <a:t>v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 charset="2"/>
              </a:rPr>
              <a:t> in-memory – </a:t>
            </a:r>
            <a:r>
              <a:rPr lang="en-US" sz="2000" b="1" dirty="0" smtClean="0">
                <a:solidFill>
                  <a:srgbClr val="3366FF"/>
                </a:solidFill>
                <a:sym typeface="Symbol" charset="2"/>
              </a:rPr>
              <a:t>memory resident</a:t>
            </a:r>
            <a:r>
              <a:rPr lang="en-US" sz="2000" dirty="0" smtClean="0">
                <a:sym typeface="Symbol" charset="2"/>
              </a:rPr>
              <a:t>,</a:t>
            </a:r>
            <a:r>
              <a:rPr lang="en-US" sz="2000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dirty="0" smtClean="0">
                <a:sym typeface="Symbol" charset="2"/>
              </a:rPr>
              <a:t>  not-in-memory)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ym typeface="Symbol" charset="2"/>
              </a:rPr>
              <a:t>Initially valid–invalid bit is set to</a:t>
            </a:r>
            <a:r>
              <a:rPr lang="en-US" sz="2000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dirty="0" smtClean="0">
                <a:sym typeface="Symbol" charset="2"/>
              </a:rPr>
              <a:t>on all entries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ym typeface="Symbol" charset="2"/>
              </a:rPr>
              <a:t>Example of a page table snapshot:</a:t>
            </a:r>
            <a:br>
              <a:rPr lang="en-US" sz="2000" dirty="0" smtClean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r>
              <a:rPr lang="en-US" sz="2000" dirty="0">
                <a:sym typeface="Symbol" charset="2"/>
              </a:rPr>
              <a:t/>
            </a:r>
            <a:br>
              <a:rPr lang="en-US" sz="2000" dirty="0">
                <a:sym typeface="Symbol" charset="2"/>
              </a:rPr>
            </a:b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sz="2000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endParaRPr lang="en-US" sz="2000" dirty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ym typeface="Symbol" charset="2"/>
              </a:rPr>
              <a:t>During address translation, if valid–invalid bit in page table entry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dirty="0" smtClean="0">
                <a:sym typeface="Symbol" charset="2"/>
              </a:rPr>
              <a:t>      is</a:t>
            </a:r>
            <a:r>
              <a:rPr lang="en-US" sz="2000" b="1" dirty="0" smtClean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sym typeface="Symbol" charset="2"/>
              </a:rPr>
              <a:t>i</a:t>
            </a:r>
            <a:r>
              <a:rPr lang="en-US" sz="2000" dirty="0" smtClean="0">
                <a:sym typeface="Symbol" charset="2"/>
              </a:rPr>
              <a:t>  page fault</a:t>
            </a: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2360613" y="2736850"/>
            <a:ext cx="2649537" cy="3122613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" name="Line 5"/>
          <p:cNvSpPr>
            <a:spLocks noChangeShapeType="1"/>
          </p:cNvSpPr>
          <p:nvPr/>
        </p:nvSpPr>
        <p:spPr bwMode="auto">
          <a:xfrm>
            <a:off x="2286000" y="31162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6" name="Line 6"/>
          <p:cNvSpPr>
            <a:spLocks noChangeShapeType="1"/>
          </p:cNvSpPr>
          <p:nvPr/>
        </p:nvSpPr>
        <p:spPr bwMode="auto">
          <a:xfrm>
            <a:off x="2286000" y="35226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" name="Line 7"/>
          <p:cNvSpPr>
            <a:spLocks noChangeShapeType="1"/>
          </p:cNvSpPr>
          <p:nvPr/>
        </p:nvSpPr>
        <p:spPr bwMode="auto">
          <a:xfrm>
            <a:off x="2286000" y="39290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2286000" y="43354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9" name="Line 10"/>
          <p:cNvSpPr>
            <a:spLocks noChangeShapeType="1"/>
          </p:cNvSpPr>
          <p:nvPr/>
        </p:nvSpPr>
        <p:spPr bwMode="auto">
          <a:xfrm>
            <a:off x="2286000" y="47418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>
            <a:off x="2286000" y="548481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1" name="Line 12"/>
          <p:cNvSpPr>
            <a:spLocks noChangeShapeType="1"/>
          </p:cNvSpPr>
          <p:nvPr/>
        </p:nvSpPr>
        <p:spPr bwMode="auto">
          <a:xfrm>
            <a:off x="2286000" y="5859463"/>
            <a:ext cx="2857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>
            <a:off x="4457700" y="2303463"/>
            <a:ext cx="0" cy="355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3" name="Text Box 14"/>
          <p:cNvSpPr txBox="1">
            <a:spLocks noChangeArrowheads="1"/>
          </p:cNvSpPr>
          <p:nvPr/>
        </p:nvSpPr>
        <p:spPr bwMode="auto">
          <a:xfrm>
            <a:off x="4602163" y="2711450"/>
            <a:ext cx="40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4605338" y="3111500"/>
            <a:ext cx="4048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4602163" y="3511550"/>
            <a:ext cx="40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6" name="Text Box 17"/>
          <p:cNvSpPr txBox="1">
            <a:spLocks noChangeArrowheads="1"/>
          </p:cNvSpPr>
          <p:nvPr/>
        </p:nvSpPr>
        <p:spPr bwMode="auto">
          <a:xfrm>
            <a:off x="4605338" y="3949700"/>
            <a:ext cx="4048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v</a:t>
            </a:r>
          </a:p>
        </p:txBody>
      </p:sp>
      <p:sp>
        <p:nvSpPr>
          <p:cNvPr id="57" name="Text Box 18"/>
          <p:cNvSpPr txBox="1">
            <a:spLocks noChangeArrowheads="1"/>
          </p:cNvSpPr>
          <p:nvPr/>
        </p:nvSpPr>
        <p:spPr bwMode="auto">
          <a:xfrm>
            <a:off x="4641850" y="437515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4641850" y="549275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59" name="Text Box 20"/>
          <p:cNvSpPr txBox="1">
            <a:spLocks noChangeArrowheads="1"/>
          </p:cNvSpPr>
          <p:nvPr/>
        </p:nvSpPr>
        <p:spPr bwMode="auto">
          <a:xfrm>
            <a:off x="4641850" y="5410200"/>
            <a:ext cx="3270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  <a:latin typeface="Helvetica" charset="0"/>
              </a:rPr>
              <a:t>i</a:t>
            </a:r>
          </a:p>
        </p:txBody>
      </p:sp>
      <p:sp>
        <p:nvSpPr>
          <p:cNvPr id="60" name="Text Box 21"/>
          <p:cNvSpPr txBox="1">
            <a:spLocks noChangeArrowheads="1"/>
          </p:cNvSpPr>
          <p:nvPr/>
        </p:nvSpPr>
        <p:spPr bwMode="auto">
          <a:xfrm>
            <a:off x="3116263" y="4883150"/>
            <a:ext cx="5588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….</a:t>
            </a:r>
          </a:p>
        </p:txBody>
      </p:sp>
      <p:sp>
        <p:nvSpPr>
          <p:cNvPr id="61" name="Text Box 22"/>
          <p:cNvSpPr txBox="1">
            <a:spLocks noChangeArrowheads="1"/>
          </p:cNvSpPr>
          <p:nvPr/>
        </p:nvSpPr>
        <p:spPr bwMode="auto">
          <a:xfrm>
            <a:off x="2841625" y="2286000"/>
            <a:ext cx="1219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Frame #</a:t>
            </a:r>
          </a:p>
        </p:txBody>
      </p: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4530725" y="2286000"/>
            <a:ext cx="1946275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valid-invalid bit</a:t>
            </a:r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5548312" y="4343400"/>
            <a:ext cx="1462088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Helvetica" charset="0"/>
              </a:rPr>
              <a:t>page table</a:t>
            </a:r>
          </a:p>
        </p:txBody>
      </p:sp>
      <p:cxnSp>
        <p:nvCxnSpPr>
          <p:cNvPr id="3" name="Straight Arrow Connector 2"/>
          <p:cNvCxnSpPr>
            <a:stCxn id="59" idx="3"/>
          </p:cNvCxnSpPr>
          <p:nvPr/>
        </p:nvCxnSpPr>
        <p:spPr>
          <a:xfrm>
            <a:off x="4968875" y="5614194"/>
            <a:ext cx="1050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72200" y="54102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0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Page Fault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9144000" cy="548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If the page in not in memory, first reference to that page will trap to operating system: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400" dirty="0" smtClean="0">
                <a:solidFill>
                  <a:srgbClr val="3366FF"/>
                </a:solidFill>
                <a:sym typeface="Symbol" charset="2"/>
              </a:rPr>
              <a:t>              </a:t>
            </a:r>
            <a:r>
              <a:rPr lang="en-US" sz="2400" b="1" dirty="0" smtClean="0">
                <a:solidFill>
                  <a:srgbClr val="3366FF"/>
                </a:solidFill>
                <a:sym typeface="Symbol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sz="2400" b="1" dirty="0" smtClean="0">
              <a:solidFill>
                <a:srgbClr val="3366FF"/>
              </a:solidFill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Operating system looks at </a:t>
            </a:r>
            <a:r>
              <a:rPr lang="en-US" sz="2400" dirty="0" smtClean="0">
                <a:solidFill>
                  <a:srgbClr val="FF0000"/>
                </a:solidFill>
                <a:sym typeface="Symbol" charset="2"/>
              </a:rPr>
              <a:t>PCB</a:t>
            </a:r>
            <a:r>
              <a:rPr lang="en-US" sz="2400" dirty="0" smtClean="0">
                <a:sym typeface="Symbol" charset="2"/>
              </a:rPr>
              <a:t> to decide:</a:t>
            </a:r>
          </a:p>
          <a:p>
            <a:pPr marL="798989" lvl="1" indent="-342265">
              <a:lnSpc>
                <a:spcPct val="90000"/>
              </a:lnSpc>
            </a:pPr>
            <a:r>
              <a:rPr lang="en-US" sz="2400" dirty="0" smtClean="0"/>
              <a:t>Invalid reference </a:t>
            </a:r>
            <a:r>
              <a:rPr lang="en-US" sz="2400" dirty="0" smtClean="0">
                <a:sym typeface="Symbol" charset="2"/>
              </a:rPr>
              <a:t> abort</a:t>
            </a:r>
          </a:p>
          <a:p>
            <a:pPr marL="798989" lvl="1" indent="-342265">
              <a:lnSpc>
                <a:spcPct val="90000"/>
              </a:lnSpc>
            </a:pPr>
            <a:r>
              <a:rPr lang="en-US" sz="2400" dirty="0" smtClean="0">
                <a:sym typeface="Symbol" charset="2"/>
              </a:rPr>
              <a:t>Just not in memory (load the page)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Get empty frame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Reset page table to indicate page now in memory</a:t>
            </a:r>
            <a:br>
              <a:rPr lang="en-US" sz="2400" dirty="0" smtClean="0">
                <a:sym typeface="Symbol" charset="2"/>
              </a:rPr>
            </a:br>
            <a:r>
              <a:rPr lang="en-US" sz="2400" dirty="0" smtClean="0">
                <a:sym typeface="Symbol" charset="2"/>
              </a:rPr>
              <a:t>Set validation bit = </a:t>
            </a:r>
            <a:r>
              <a:rPr lang="en-US" sz="2400" b="1" dirty="0" smtClean="0">
                <a:solidFill>
                  <a:srgbClr val="FF0000"/>
                </a:solidFill>
                <a:sym typeface="Symbol" charset="2"/>
              </a:rPr>
              <a:t>v</a:t>
            </a:r>
            <a:endParaRPr lang="en-US" sz="2400" dirty="0" smtClean="0">
              <a:sym typeface="Symbol" charset="2"/>
            </a:endParaRPr>
          </a:p>
          <a:p>
            <a:pPr>
              <a:lnSpc>
                <a:spcPct val="90000"/>
              </a:lnSpc>
              <a:buFont typeface="Monotype Sorts" charset="2"/>
              <a:buAutoNum type="arabicPeriod"/>
            </a:pPr>
            <a:r>
              <a:rPr lang="en-US" sz="2400" dirty="0" smtClean="0">
                <a:sym typeface="Symbol" charset="2"/>
              </a:rPr>
              <a:t>Restart the instruction that caused the page fault</a:t>
            </a:r>
          </a:p>
        </p:txBody>
      </p:sp>
    </p:spTree>
    <p:extLst>
      <p:ext uri="{BB962C8B-B14F-4D97-AF65-F5344CB8AC3E}">
        <p14:creationId xmlns:p14="http://schemas.microsoft.com/office/powerpoint/2010/main" val="12381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709" y="304800"/>
            <a:ext cx="7868709" cy="576263"/>
          </a:xfrm>
        </p:spPr>
        <p:txBody>
          <a:bodyPr/>
          <a:lstStyle/>
          <a:p>
            <a:pPr eaLnBrk="1" hangingPunct="1"/>
            <a:r>
              <a:rPr lang="en-US" sz="2800" dirty="0"/>
              <a:t>What Happens if There is no Free Frame?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563879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40 frames in memory</a:t>
            </a:r>
          </a:p>
          <a:p>
            <a:pPr lvl="1"/>
            <a:r>
              <a:rPr lang="en-US" dirty="0" smtClean="0"/>
              <a:t>8 processes each needs 10 pages</a:t>
            </a:r>
          </a:p>
          <a:p>
            <a:pPr lvl="1"/>
            <a:r>
              <a:rPr lang="en-US" dirty="0" smtClean="0"/>
              <a:t>5 of them never used</a:t>
            </a:r>
          </a:p>
          <a:p>
            <a:r>
              <a:rPr lang="en-US" dirty="0" smtClean="0"/>
              <a:t>Two options</a:t>
            </a:r>
          </a:p>
          <a:p>
            <a:pPr lvl="1"/>
            <a:r>
              <a:rPr lang="en-US" dirty="0" smtClean="0"/>
              <a:t>Run 4 processes (10 pages)</a:t>
            </a:r>
          </a:p>
          <a:p>
            <a:pPr lvl="1"/>
            <a:r>
              <a:rPr lang="en-US" dirty="0" smtClean="0"/>
              <a:t>Run 8 processes (5 pages)</a:t>
            </a:r>
          </a:p>
          <a:p>
            <a:r>
              <a:rPr lang="en-US" dirty="0" smtClean="0"/>
              <a:t>Increase the degree of multiprogramming</a:t>
            </a:r>
          </a:p>
          <a:p>
            <a:pPr lvl="1"/>
            <a:r>
              <a:rPr lang="en-US" dirty="0" smtClean="0"/>
              <a:t>Over allocating memory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5100" b="1" dirty="0" smtClean="0">
                <a:solidFill>
                  <a:srgbClr val="FF0000"/>
                </a:solidFill>
              </a:rPr>
              <a:t>Page fault</a:t>
            </a:r>
          </a:p>
          <a:p>
            <a:pPr lvl="1"/>
            <a:r>
              <a:rPr lang="en-US" sz="4700" b="1" dirty="0" smtClean="0">
                <a:solidFill>
                  <a:srgbClr val="FF0000"/>
                </a:solidFill>
              </a:rPr>
              <a:t>No free frame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erminate? swap out? replace the page?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>
                <a:solidFill>
                  <a:srgbClr val="0070C0"/>
                </a:solidFill>
              </a:rPr>
              <a:t>Page replacement </a:t>
            </a:r>
            <a:r>
              <a:rPr lang="en-US" dirty="0"/>
              <a:t>– find some page in memory, not really in use, page it out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Performance – want an algorithm which will result in minimum number of page faults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Same page may be brought into memory several times</a:t>
            </a:r>
          </a:p>
        </p:txBody>
      </p:sp>
    </p:spTree>
    <p:extLst>
      <p:ext uri="{BB962C8B-B14F-4D97-AF65-F5344CB8AC3E}">
        <p14:creationId xmlns:p14="http://schemas.microsoft.com/office/powerpoint/2010/main" val="1002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91092" y="277416"/>
            <a:ext cx="7995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Steps in Handling a Page Fault</a:t>
            </a:r>
          </a:p>
        </p:txBody>
      </p:sp>
      <p:pic>
        <p:nvPicPr>
          <p:cNvPr id="2048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2876" y="1084660"/>
            <a:ext cx="6127750" cy="511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124200" y="9144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Demand Paging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181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Extreme case – start process with </a:t>
            </a:r>
            <a:r>
              <a:rPr lang="en-US" i="1" dirty="0" smtClean="0"/>
              <a:t>no</a:t>
            </a:r>
            <a:r>
              <a:rPr lang="en-US" dirty="0" smtClean="0"/>
              <a:t> pages in memory</a:t>
            </a:r>
          </a:p>
          <a:p>
            <a:pPr lvl="1"/>
            <a:r>
              <a:rPr lang="en-US" dirty="0" smtClean="0"/>
              <a:t>OS sets instruction pointer to first instruction of process, non-memory-resident -&gt; page fault</a:t>
            </a:r>
          </a:p>
          <a:p>
            <a:pPr lvl="1"/>
            <a:r>
              <a:rPr lang="en-US" dirty="0" smtClean="0"/>
              <a:t>Swap in that </a:t>
            </a:r>
            <a:r>
              <a:rPr lang="en-US" dirty="0"/>
              <a:t>p</a:t>
            </a:r>
            <a:r>
              <a:rPr lang="en-US" dirty="0" smtClean="0"/>
              <a:t>age</a:t>
            </a:r>
          </a:p>
          <a:p>
            <a:pPr lvl="1"/>
            <a:r>
              <a:rPr lang="en-US" b="1" dirty="0" smtClean="0">
                <a:solidFill>
                  <a:srgbClr val="3366FF"/>
                </a:solidFill>
              </a:rPr>
              <a:t>Pure demand paging</a:t>
            </a:r>
          </a:p>
          <a:p>
            <a:r>
              <a:rPr lang="en-US" dirty="0" smtClean="0"/>
              <a:t>Actually, a given instruction could access multiple pages (instruction + data) -&gt; multiple page faults</a:t>
            </a:r>
          </a:p>
          <a:p>
            <a:pPr lvl="1"/>
            <a:r>
              <a:rPr lang="en-US" dirty="0" smtClean="0"/>
              <a:t>Pain decreased because of </a:t>
            </a:r>
            <a:r>
              <a:rPr lang="en-US" b="1" dirty="0" smtClean="0">
                <a:solidFill>
                  <a:srgbClr val="3366FF"/>
                </a:solidFill>
              </a:rPr>
              <a:t>locality of reference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Hardware support </a:t>
            </a:r>
            <a:r>
              <a:rPr lang="en-US" dirty="0" smtClean="0"/>
              <a:t>needed for demand paging</a:t>
            </a:r>
          </a:p>
          <a:p>
            <a:pPr lvl="1"/>
            <a:r>
              <a:rPr lang="en-US" dirty="0" smtClean="0"/>
              <a:t>Page table with valid / invalid bit</a:t>
            </a:r>
          </a:p>
          <a:p>
            <a:pPr lvl="1"/>
            <a:r>
              <a:rPr lang="en-US" dirty="0" smtClean="0"/>
              <a:t>Secondary memory (swap device with </a:t>
            </a:r>
            <a:r>
              <a:rPr lang="en-US" b="1" dirty="0" smtClean="0">
                <a:solidFill>
                  <a:srgbClr val="3366FF"/>
                </a:solidFill>
              </a:rPr>
              <a:t>swap 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Instruction restart after page fault</a:t>
            </a:r>
          </a:p>
        </p:txBody>
      </p:sp>
    </p:spTree>
    <p:extLst>
      <p:ext uri="{BB962C8B-B14F-4D97-AF65-F5344CB8AC3E}">
        <p14:creationId xmlns:p14="http://schemas.microsoft.com/office/powerpoint/2010/main" val="34216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Steps in the ISR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143000"/>
            <a:ext cx="8534400" cy="5638800"/>
          </a:xfrm>
        </p:spPr>
        <p:txBody>
          <a:bodyPr/>
          <a:lstStyle/>
          <a:p>
            <a:pPr>
              <a:tabLst>
                <a:tab pos="2164715" algn="l"/>
                <a:tab pos="2857024" algn="l"/>
              </a:tabLst>
            </a:pPr>
            <a:r>
              <a:rPr lang="en-US" dirty="0"/>
              <a:t>I</a:t>
            </a:r>
            <a:r>
              <a:rPr lang="en-US" dirty="0" smtClean="0"/>
              <a:t>n Demand Paging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Trap to the operating system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Save the user registers and process state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Determine that the interrupt was a page fault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Check that the page reference was legal and determine the location of the page on the </a:t>
            </a:r>
            <a:r>
              <a:rPr lang="en-US" sz="1600" dirty="0" smtClean="0"/>
              <a:t>disk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 smtClean="0"/>
              <a:t>Get a free frame</a:t>
            </a:r>
            <a:endParaRPr lang="en-US" sz="1600" dirty="0"/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Issue a read from the disk to a free frame: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in a queue for this device until the read request is serviced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for the device seek and/or latency time</a:t>
            </a:r>
          </a:p>
          <a:p>
            <a:pPr marL="798989" lvl="1" indent="-342265"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Begin the transfer of the page to a free frame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While waiting, allocate the CPU to some other user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Receive an interrupt from the disk I/O subsystem (I/O completed)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Save the registers and process state </a:t>
            </a:r>
            <a:r>
              <a:rPr lang="en-US" sz="1600" dirty="0" smtClean="0"/>
              <a:t>of the running process</a:t>
            </a:r>
            <a:endParaRPr lang="en-US" sz="1600" dirty="0"/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Determine that the interrupt was from the disk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Correct the page table and other tables to show page is now in memory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Wait for the CPU to be allocated to this process again</a:t>
            </a:r>
          </a:p>
          <a:p>
            <a:pPr>
              <a:buFont typeface="Arial" charset="0"/>
              <a:buAutoNum type="arabicPeriod"/>
              <a:tabLst>
                <a:tab pos="2164715" algn="l"/>
                <a:tab pos="2857024" algn="l"/>
              </a:tabLst>
            </a:pPr>
            <a:r>
              <a:rPr lang="en-US" sz="1600" dirty="0"/>
              <a:t>Restore the user registers, process state, and new page table, and then resume the interrupted instruction</a:t>
            </a:r>
          </a:p>
          <a:p>
            <a:pPr>
              <a:tabLst>
                <a:tab pos="2164715" algn="l"/>
                <a:tab pos="2857024" algn="l"/>
              </a:tabLst>
            </a:pPr>
            <a:endParaRPr lang="en-US" dirty="0" smtClean="0">
              <a:sym typeface="Symbol" charset="2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838198"/>
            <a:ext cx="4343400" cy="1731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70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092" y="277416"/>
            <a:ext cx="78687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Performance of Demand Paging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2164715" algn="l"/>
                <a:tab pos="2857024" algn="l"/>
              </a:tabLst>
            </a:pPr>
            <a:r>
              <a:rPr lang="en-US" dirty="0" smtClean="0"/>
              <a:t>Page Fault Rate 0 </a:t>
            </a:r>
            <a:r>
              <a:rPr lang="en-US" dirty="0" smtClean="0">
                <a:sym typeface="Symbol" charset="2"/>
              </a:rPr>
              <a:t>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 1</a:t>
            </a:r>
          </a:p>
          <a:p>
            <a:pPr lvl="1"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if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= 0 no page faults </a:t>
            </a:r>
          </a:p>
          <a:p>
            <a:pPr lvl="1"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if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= 1, every reference is a fault</a:t>
            </a:r>
            <a:br>
              <a:rPr lang="en-US" dirty="0" smtClean="0">
                <a:sym typeface="Symbol" charset="2"/>
              </a:rPr>
            </a:br>
            <a:endParaRPr lang="en-US" dirty="0" smtClean="0">
              <a:sym typeface="Symbol" charset="2"/>
            </a:endParaRPr>
          </a:p>
          <a:p>
            <a:pPr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Effective Access Time (EAT)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EAT = (1 –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) x memory access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+ </a:t>
            </a:r>
            <a:r>
              <a:rPr lang="en-US" i="1" dirty="0" smtClean="0">
                <a:sym typeface="Symbol" charset="2"/>
              </a:rPr>
              <a:t>p</a:t>
            </a:r>
            <a:r>
              <a:rPr lang="en-US" dirty="0" smtClean="0">
                <a:sym typeface="Symbol" charset="2"/>
              </a:rPr>
              <a:t> (page fault overhead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           + swap page out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           + swap page in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			           + restart overhead</a:t>
            </a:r>
          </a:p>
          <a:p>
            <a:pPr>
              <a:buNone/>
              <a:tabLst>
                <a:tab pos="2164715" algn="l"/>
                <a:tab pos="2857024" algn="l"/>
              </a:tabLst>
            </a:pPr>
            <a:r>
              <a:rPr lang="en-US" dirty="0" smtClean="0">
                <a:sym typeface="Symbol" charset="2"/>
              </a:rPr>
              <a:t>                                                    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9144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Demand paging affects the performance of the computer systems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78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35567" y="277416"/>
            <a:ext cx="7751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Demand Paging Example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839200" cy="5105400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Memory access time = 200 nanoseconds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Average page-fault service time = 8 milliseconds</a:t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EAT = (1 – p) x 200 + p (8 milliseconds)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	        = (1 – p ) x 200 + p x 8,000,000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              = 200 + p x 7,999,800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If one access out of 1,000 causes a page fault, then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         EAT = 8.2 microseconds. 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      This is a slowdown by a factor of 40!!</a:t>
            </a:r>
          </a:p>
          <a:p>
            <a:pPr>
              <a:tabLst>
                <a:tab pos="1774667" algn="l"/>
                <a:tab pos="2279174" algn="l"/>
              </a:tabLst>
            </a:pPr>
            <a:r>
              <a:rPr lang="en-US" dirty="0" smtClean="0"/>
              <a:t>If want performance degradation &lt; 10 percent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 smtClean="0"/>
              <a:t>220 &gt; 200 + 7,999,800 x p</a:t>
            </a:r>
            <a:br>
              <a:rPr lang="en-US" dirty="0" smtClean="0"/>
            </a:br>
            <a:r>
              <a:rPr lang="en-US" dirty="0" smtClean="0"/>
              <a:t>20 &gt; 7,999,800 x p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 smtClean="0"/>
              <a:t>p &lt; .0000025</a:t>
            </a:r>
          </a:p>
          <a:p>
            <a:pPr lvl="1">
              <a:tabLst>
                <a:tab pos="1774667" algn="l"/>
                <a:tab pos="2279174" algn="l"/>
              </a:tabLst>
            </a:pPr>
            <a:r>
              <a:rPr lang="en-US" dirty="0" smtClean="0"/>
              <a:t>&lt; one page fault in every 400,000 memory accesses</a:t>
            </a:r>
          </a:p>
          <a:p>
            <a:pPr>
              <a:buNone/>
              <a:tabLst>
                <a:tab pos="1774667" algn="l"/>
                <a:tab pos="2279174" algn="l"/>
              </a:tabLst>
            </a:pPr>
            <a:r>
              <a:rPr lang="en-US" dirty="0" smtClean="0"/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5791200"/>
            <a:ext cx="632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Better utilization of swap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419600"/>
            <a:ext cx="1371600" cy="214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1200" y="62600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Swap space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010400" y="6312188"/>
            <a:ext cx="381000" cy="1325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Binding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39200" cy="5257800"/>
          </a:xfrm>
        </p:spPr>
        <p:txBody>
          <a:bodyPr>
            <a:normAutofit fontScale="92500"/>
          </a:bodyPr>
          <a:lstStyle/>
          <a:p>
            <a:r>
              <a:rPr kumimoji="0" lang="en-US" dirty="0" smtClean="0"/>
              <a:t>Process resides in main memory</a:t>
            </a:r>
          </a:p>
          <a:p>
            <a:r>
              <a:rPr kumimoji="0" lang="en-US" dirty="0" smtClean="0"/>
              <a:t>Associate each data element with memory address</a:t>
            </a:r>
          </a:p>
          <a:p>
            <a:r>
              <a:rPr kumimoji="0" lang="en-US" dirty="0" smtClean="0"/>
              <a:t>Further, addresses represented in different ways at different stages of a program’s life</a:t>
            </a:r>
          </a:p>
          <a:p>
            <a:pPr lvl="1"/>
            <a:r>
              <a:rPr kumimoji="0" lang="en-US" dirty="0" smtClean="0"/>
              <a:t>Source code addresses usually symbolic</a:t>
            </a:r>
          </a:p>
          <a:p>
            <a:pPr lvl="1"/>
            <a:r>
              <a:rPr kumimoji="0" lang="en-US" dirty="0" smtClean="0"/>
              <a:t>Compiled code addresses </a:t>
            </a:r>
            <a:r>
              <a:rPr kumimoji="0" lang="en-US" b="1" dirty="0" smtClean="0">
                <a:solidFill>
                  <a:srgbClr val="0000FF"/>
                </a:solidFill>
              </a:rPr>
              <a:t>bind </a:t>
            </a:r>
            <a:r>
              <a:rPr kumimoji="0" lang="en-US" dirty="0" smtClean="0"/>
              <a:t>to </a:t>
            </a:r>
            <a:r>
              <a:rPr kumimoji="0" lang="en-US" dirty="0" err="1" smtClean="0"/>
              <a:t>relocatable</a:t>
            </a:r>
            <a:r>
              <a:rPr kumimoji="0" lang="en-US" dirty="0" smtClean="0"/>
              <a:t> addresses</a:t>
            </a:r>
          </a:p>
          <a:p>
            <a:pPr lvl="2"/>
            <a:r>
              <a:rPr kumimoji="0" lang="en-US" dirty="0" smtClean="0"/>
              <a:t>i.e. “14 bytes from beginning of this module”</a:t>
            </a:r>
          </a:p>
          <a:p>
            <a:pPr lvl="1"/>
            <a:r>
              <a:rPr kumimoji="0" lang="en-US" dirty="0" smtClean="0"/>
              <a:t>Linker or loader will bind </a:t>
            </a:r>
            <a:r>
              <a:rPr kumimoji="0" lang="en-US" dirty="0" err="1" smtClean="0"/>
              <a:t>relocatable</a:t>
            </a:r>
            <a:r>
              <a:rPr kumimoji="0" lang="en-US" dirty="0" smtClean="0"/>
              <a:t> addresses to absolute addresses</a:t>
            </a:r>
          </a:p>
          <a:p>
            <a:pPr lvl="2"/>
            <a:r>
              <a:rPr kumimoji="0" lang="en-US" dirty="0" smtClean="0"/>
              <a:t>i.e. 74014</a:t>
            </a:r>
          </a:p>
          <a:p>
            <a:pPr>
              <a:buFont typeface="Monotype Sorts" charset="2"/>
              <a:buNone/>
            </a:pPr>
            <a:endParaRPr kumimoji="0" lang="en-US" dirty="0" smtClean="0"/>
          </a:p>
          <a:p>
            <a:pPr lvl="1"/>
            <a:endParaRPr kumimoji="0"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04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Allocation of Frames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41783" cy="5474494"/>
          </a:xfrm>
        </p:spPr>
        <p:txBody>
          <a:bodyPr>
            <a:normAutofit/>
          </a:bodyPr>
          <a:lstStyle/>
          <a:p>
            <a:r>
              <a:rPr lang="en-US" dirty="0" smtClean="0"/>
              <a:t>How do we allocate the fixed amount of memory among various processes?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Single user system</a:t>
            </a:r>
          </a:p>
          <a:p>
            <a:pPr lvl="1"/>
            <a:r>
              <a:rPr lang="en-US" dirty="0" smtClean="0"/>
              <a:t>Trivial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14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8567" y="277416"/>
            <a:ext cx="78782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Allocation of Frames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41783" cy="54744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Each process needs </a:t>
            </a:r>
            <a:r>
              <a:rPr lang="en-US" i="1" dirty="0" smtClean="0"/>
              <a:t>minimum</a:t>
            </a:r>
            <a:r>
              <a:rPr lang="en-US" dirty="0" smtClean="0"/>
              <a:t> number of frames</a:t>
            </a:r>
          </a:p>
          <a:p>
            <a:r>
              <a:rPr lang="en-US" dirty="0" smtClean="0"/>
              <a:t>Minimum number is defined by the instruction set</a:t>
            </a:r>
          </a:p>
          <a:p>
            <a:r>
              <a:rPr lang="en-US" dirty="0" smtClean="0"/>
              <a:t>Page fault forces to restart the instruction </a:t>
            </a:r>
          </a:p>
          <a:p>
            <a:pPr lvl="1"/>
            <a:r>
              <a:rPr lang="en-US" dirty="0" smtClean="0"/>
              <a:t>Enough frames to hold all the pages for that instruction </a:t>
            </a:r>
          </a:p>
          <a:p>
            <a:r>
              <a:rPr lang="en-US" dirty="0" smtClean="0"/>
              <a:t>Example:  </a:t>
            </a:r>
          </a:p>
          <a:p>
            <a:pPr lvl="1"/>
            <a:r>
              <a:rPr lang="en-US" dirty="0" smtClean="0"/>
              <a:t>Single address instruction (2 frames)</a:t>
            </a:r>
          </a:p>
          <a:p>
            <a:pPr lvl="1"/>
            <a:r>
              <a:rPr lang="en-US" dirty="0" smtClean="0"/>
              <a:t>Two address instruction (3 frames)</a:t>
            </a:r>
          </a:p>
          <a:p>
            <a:r>
              <a:rPr lang="en-US" i="1" dirty="0" smtClean="0"/>
              <a:t>Maximum </a:t>
            </a:r>
            <a:r>
              <a:rPr lang="en-US" dirty="0" smtClean="0"/>
              <a:t>of course is total frames in the system</a:t>
            </a:r>
          </a:p>
          <a:p>
            <a:r>
              <a:rPr lang="en-US" dirty="0" smtClean="0"/>
              <a:t>Two major allocation schemes</a:t>
            </a:r>
          </a:p>
          <a:p>
            <a:pPr lvl="1"/>
            <a:r>
              <a:rPr lang="en-US" dirty="0" smtClean="0"/>
              <a:t>fixed allocation</a:t>
            </a:r>
          </a:p>
          <a:p>
            <a:pPr lvl="1"/>
            <a:r>
              <a:rPr lang="en-US" dirty="0" smtClean="0"/>
              <a:t>proportional allocation</a:t>
            </a:r>
          </a:p>
        </p:txBody>
      </p:sp>
    </p:spTree>
    <p:extLst>
      <p:ext uri="{BB962C8B-B14F-4D97-AF65-F5344CB8AC3E}">
        <p14:creationId xmlns:p14="http://schemas.microsoft.com/office/powerpoint/2010/main" val="32895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717" y="277416"/>
            <a:ext cx="794808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Fixed and proportional Allocation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2967" cy="52542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Equal allocation – m frames and n processes</a:t>
            </a:r>
          </a:p>
          <a:p>
            <a:pPr lvl="1"/>
            <a:r>
              <a:rPr lang="en-US" sz="2000" dirty="0" smtClean="0"/>
              <a:t>Each process gets m/n</a:t>
            </a:r>
          </a:p>
          <a:p>
            <a:r>
              <a:rPr lang="en-US" sz="2400" dirty="0" smtClean="0"/>
              <a:t>For example, if there are 100 frames (after allocating frames for the OS) and 5 processes, give each process 20 frames</a:t>
            </a:r>
          </a:p>
          <a:p>
            <a:pPr lvl="1"/>
            <a:r>
              <a:rPr lang="en-US" sz="2400" dirty="0" smtClean="0"/>
              <a:t>Keep some as free frame buffer pool</a:t>
            </a:r>
          </a:p>
          <a:p>
            <a:r>
              <a:rPr lang="en-US" sz="2400" dirty="0" smtClean="0"/>
              <a:t>Unfair for small and large sized processes</a:t>
            </a:r>
            <a:endParaRPr lang="en-US" sz="2400" dirty="0"/>
          </a:p>
          <a:p>
            <a:r>
              <a:rPr lang="en-US" sz="2400" dirty="0" smtClean="0"/>
              <a:t>Proportional allocation – Allocate according to the size of process</a:t>
            </a:r>
          </a:p>
          <a:p>
            <a:pPr lvl="1"/>
            <a:r>
              <a:rPr lang="en-US" sz="2400" dirty="0" smtClean="0"/>
              <a:t>Dynamic as degree of multiprogramming, process sizes change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563235"/>
              </p:ext>
            </p:extLst>
          </p:nvPr>
        </p:nvGraphicFramePr>
        <p:xfrm>
          <a:off x="1371600" y="5105400"/>
          <a:ext cx="2857500" cy="1612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2857320" imgH="1612800" progId="Equation.3">
                  <p:embed/>
                </p:oleObj>
              </mc:Choice>
              <mc:Fallback>
                <p:oleObj name="Equation" r:id="rId4" imgW="2857320" imgH="16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105400"/>
                        <a:ext cx="2857500" cy="16121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1783292" y="3793331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/>
          <p:cNvSpPr>
            <a:spLocks noChangeShapeType="1"/>
          </p:cNvSpPr>
          <p:nvPr/>
        </p:nvSpPr>
        <p:spPr bwMode="auto">
          <a:xfrm>
            <a:off x="1783292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/>
          <p:cNvSpPr>
            <a:spLocks noChangeShapeType="1"/>
          </p:cNvSpPr>
          <p:nvPr/>
        </p:nvSpPr>
        <p:spPr bwMode="auto">
          <a:xfrm>
            <a:off x="1783292" y="498871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/>
          <p:cNvSpPr>
            <a:spLocks noChangeShapeType="1"/>
          </p:cNvSpPr>
          <p:nvPr/>
        </p:nvSpPr>
        <p:spPr bwMode="auto">
          <a:xfrm>
            <a:off x="1775883" y="4455319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075159"/>
              </p:ext>
            </p:extLst>
          </p:nvPr>
        </p:nvGraphicFramePr>
        <p:xfrm>
          <a:off x="6324600" y="4821151"/>
          <a:ext cx="1524000" cy="1871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6" imgW="1168400" imgH="1435100" progId="Equation.3">
                  <p:embed/>
                </p:oleObj>
              </mc:Choice>
              <mc:Fallback>
                <p:oleObj name="Equation" r:id="rId6" imgW="1168400" imgH="143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821151"/>
                        <a:ext cx="1524000" cy="18713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8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776" y="277416"/>
            <a:ext cx="7820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Priority Allocation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04926"/>
            <a:ext cx="8686800" cy="53244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Allocation of frames</a:t>
            </a:r>
          </a:p>
          <a:p>
            <a:r>
              <a:rPr lang="en-US" dirty="0" smtClean="0"/>
              <a:t>Depends on multiprogramming level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a proportional allocation scheme using priorities along with size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68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3776" y="27741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Need For Page Replacement</a:t>
            </a:r>
          </a:p>
        </p:txBody>
      </p:sp>
      <p:pic>
        <p:nvPicPr>
          <p:cNvPr id="3072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917" y="970360"/>
            <a:ext cx="7004050" cy="510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14400" y="849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745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81000" y="849868"/>
            <a:ext cx="533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1200" y="22668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K</a:t>
            </a:r>
            <a:endParaRPr lang="en-US" sz="2000" b="1" dirty="0"/>
          </a:p>
        </p:txBody>
      </p:sp>
      <p:sp>
        <p:nvSpPr>
          <p:cNvPr id="4" name="Right Arrow 3"/>
          <p:cNvSpPr/>
          <p:nvPr/>
        </p:nvSpPr>
        <p:spPr>
          <a:xfrm>
            <a:off x="2971800" y="1828800"/>
            <a:ext cx="304800" cy="304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3776" y="277416"/>
            <a:ext cx="769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Need For Page Replacement</a:t>
            </a:r>
          </a:p>
        </p:txBody>
      </p:sp>
      <p:pic>
        <p:nvPicPr>
          <p:cNvPr id="30723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917" y="970360"/>
            <a:ext cx="7004050" cy="5101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14400" y="849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3745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381000" y="3745468"/>
            <a:ext cx="53340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41917" y="4495800"/>
            <a:ext cx="6582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883" y="4267200"/>
            <a:ext cx="56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266890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437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277416"/>
            <a:ext cx="7607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Basic Page Replacement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39466"/>
            <a:ext cx="8610600" cy="5037534"/>
          </a:xfrm>
        </p:spPr>
        <p:txBody>
          <a:bodyPr>
            <a:normAutofit fontScale="70000" lnSpcReduction="20000"/>
          </a:bodyPr>
          <a:lstStyle/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Find the location of the desired page on disk</a:t>
            </a:r>
            <a:br>
              <a:rPr lang="en-US" dirty="0" smtClean="0"/>
            </a:br>
            <a:endParaRPr lang="en-US" dirty="0" smtClean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Find a free frame:</a:t>
            </a:r>
            <a:br>
              <a:rPr lang="en-US" dirty="0" smtClean="0"/>
            </a:br>
            <a:r>
              <a:rPr lang="en-US" dirty="0" smtClean="0"/>
              <a:t>   -  If there is a free frame, use it</a:t>
            </a:r>
            <a:br>
              <a:rPr lang="en-US" dirty="0" smtClean="0"/>
            </a:br>
            <a:r>
              <a:rPr lang="en-US" dirty="0" smtClean="0"/>
              <a:t>   -  If there is no free frame, use a </a:t>
            </a:r>
            <a:r>
              <a:rPr lang="en-US" dirty="0" smtClean="0">
                <a:solidFill>
                  <a:srgbClr val="C00000"/>
                </a:solidFill>
              </a:rPr>
              <a:t>page replacement algorithm</a:t>
            </a:r>
            <a:r>
              <a:rPr lang="en-US" dirty="0" smtClean="0"/>
              <a:t> to select a </a:t>
            </a:r>
            <a:r>
              <a:rPr lang="en-US" b="1" dirty="0" smtClean="0">
                <a:solidFill>
                  <a:srgbClr val="3366FF"/>
                </a:solidFill>
              </a:rPr>
              <a:t>victim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b="1" dirty="0" smtClean="0">
                <a:solidFill>
                  <a:srgbClr val="3366FF"/>
                </a:solidFill>
              </a:rPr>
              <a:t>frame (of that process)</a:t>
            </a:r>
            <a:br>
              <a:rPr lang="en-US" b="1" dirty="0" smtClean="0">
                <a:solidFill>
                  <a:srgbClr val="3366FF"/>
                </a:solidFill>
              </a:rPr>
            </a:br>
            <a:r>
              <a:rPr lang="en-US" b="1" dirty="0" smtClean="0">
                <a:solidFill>
                  <a:srgbClr val="3366FF"/>
                </a:solidFill>
              </a:rPr>
              <a:t>	- </a:t>
            </a:r>
            <a:r>
              <a:rPr lang="en-US" dirty="0" smtClean="0"/>
              <a:t>Write victim frame to disk</a:t>
            </a:r>
            <a:br>
              <a:rPr lang="en-US" dirty="0" smtClean="0"/>
            </a:br>
            <a:endParaRPr lang="en-US" dirty="0" smtClean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Bring  the desired page into the (newly) free frame; update the page and frame tables</a:t>
            </a:r>
            <a:br>
              <a:rPr lang="en-US" dirty="0" smtClean="0"/>
            </a:br>
            <a:endParaRPr lang="en-US" dirty="0" smtClean="0"/>
          </a:p>
          <a:p>
            <a:pPr marL="380048" indent="-380048">
              <a:buFont typeface="Monotype Sorts" charset="2"/>
              <a:buAutoNum type="arabicPeriod"/>
            </a:pPr>
            <a:r>
              <a:rPr lang="en-US" dirty="0" smtClean="0"/>
              <a:t>Continue the process by restarting the instruction that caused the trap</a:t>
            </a:r>
          </a:p>
          <a:p>
            <a:pPr marL="380048" indent="-380048">
              <a:buFont typeface="Monotype Sorts" charset="2"/>
              <a:buAutoNum type="arabicPeriod"/>
            </a:pPr>
            <a:endParaRPr lang="en-US" dirty="0" smtClean="0"/>
          </a:p>
          <a:p>
            <a:pPr marL="380048" indent="-380048">
              <a:buNone/>
            </a:pPr>
            <a:r>
              <a:rPr lang="en-US" dirty="0" smtClean="0">
                <a:solidFill>
                  <a:srgbClr val="C00000"/>
                </a:solidFill>
              </a:rPr>
              <a:t>Note now potentially 2 page transfers for page fault – increasing Effective memory access time</a:t>
            </a:r>
          </a:p>
        </p:txBody>
      </p:sp>
    </p:spTree>
    <p:extLst>
      <p:ext uri="{BB962C8B-B14F-4D97-AF65-F5344CB8AC3E}">
        <p14:creationId xmlns:p14="http://schemas.microsoft.com/office/powerpoint/2010/main" val="40068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416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Page Replacement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7246" y="2514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59485"/>
            <a:ext cx="72009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18754" y="2450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533400" y="28194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416"/>
            <a:ext cx="76644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Page Replacement</a:t>
            </a:r>
          </a:p>
        </p:txBody>
      </p:sp>
      <p:pic>
        <p:nvPicPr>
          <p:cNvPr id="32771" name="Picture 4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1575" y="1020366"/>
            <a:ext cx="7026275" cy="517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295400" y="243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43800" y="3962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241601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tabLst>
                <a:tab pos="3145949" algn="ctr"/>
              </a:tabLst>
            </a:pPr>
            <a:r>
              <a:rPr 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5949" algn="ctr"/>
              </a:tabLst>
            </a:pPr>
            <a:r>
              <a:rPr lang="en-US" dirty="0"/>
              <a:t>String is just page numbers, not full addresses</a:t>
            </a:r>
          </a:p>
          <a:p>
            <a:pPr lvl="1">
              <a:tabLst>
                <a:tab pos="3145949" algn="ctr"/>
              </a:tabLst>
            </a:pPr>
            <a:r>
              <a:rPr lang="en-US" dirty="0"/>
              <a:t>Repeated access to the same page does not cause a page </a:t>
            </a:r>
            <a:r>
              <a:rPr lang="en-US" dirty="0" smtClean="0"/>
              <a:t>fault</a:t>
            </a:r>
          </a:p>
          <a:p>
            <a:pPr>
              <a:tabLst>
                <a:tab pos="3145949" algn="ctr"/>
              </a:tabLst>
            </a:pPr>
            <a:r>
              <a:rPr lang="en-US" dirty="0" smtClean="0"/>
              <a:t>Trace the memory reference of a process </a:t>
            </a:r>
          </a:p>
          <a:p>
            <a:pPr marL="0" indent="0">
              <a:buNone/>
            </a:pPr>
            <a:r>
              <a:rPr lang="en-US" sz="2400" dirty="0" smtClean="0"/>
              <a:t>0100, 0432, 0101, 0612, 0102, 0104, 0101, 0611, 0102</a:t>
            </a:r>
          </a:p>
          <a:p>
            <a:r>
              <a:rPr lang="en-US" sz="2400" dirty="0" smtClean="0"/>
              <a:t>Page size 100B</a:t>
            </a:r>
          </a:p>
          <a:p>
            <a:r>
              <a:rPr lang="en-US" sz="2400" dirty="0" smtClean="0"/>
              <a:t>Reference string 1, 4, 1, 6, 1, 6</a:t>
            </a:r>
          </a:p>
          <a:p>
            <a:endParaRPr lang="en-US" sz="2400" dirty="0"/>
          </a:p>
          <a:p>
            <a:pPr>
              <a:tabLst>
                <a:tab pos="3145949" algn="ctr"/>
              </a:tabLst>
            </a:pPr>
            <a:r>
              <a:rPr lang="en-US" sz="2400" dirty="0"/>
              <a:t>In all our examples, the reference string is </a:t>
            </a:r>
          </a:p>
          <a:p>
            <a:pPr>
              <a:buNone/>
              <a:tabLst>
                <a:tab pos="3145949" algn="ctr"/>
              </a:tabLst>
            </a:pPr>
            <a:r>
              <a:rPr lang="en-US" sz="2400" dirty="0"/>
              <a:t>	               </a:t>
            </a:r>
            <a:r>
              <a:rPr lang="en-US" sz="2400" b="1" dirty="0">
                <a:solidFill>
                  <a:srgbClr val="FF0000"/>
                </a:solidFill>
              </a:rPr>
              <a:t>7,0,1,2,0,3,0,4,2,3,0,3,0,3,2,1,2,0,1,7,0,1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75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25411</TotalTime>
  <Words>5311</Words>
  <Application>Microsoft Office PowerPoint</Application>
  <PresentationFormat>On-screen Show (4:3)</PresentationFormat>
  <Paragraphs>1362</Paragraphs>
  <Slides>129</Slides>
  <Notes>99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1" baseType="lpstr">
      <vt:lpstr>Office Theme</vt:lpstr>
      <vt:lpstr>Equation</vt:lpstr>
      <vt:lpstr>PowerPoint Presentation</vt:lpstr>
      <vt:lpstr>Memory management</vt:lpstr>
      <vt:lpstr>Memory management</vt:lpstr>
      <vt:lpstr>Background</vt:lpstr>
      <vt:lpstr>Logical vs. Physical Address Space</vt:lpstr>
      <vt:lpstr>Background</vt:lpstr>
      <vt:lpstr>Base and Limit Registers</vt:lpstr>
      <vt:lpstr>Hardware Address Protection with Base and Limit Registers</vt:lpstr>
      <vt:lpstr>Address Binding</vt:lpstr>
      <vt:lpstr>Multistep Processing of a User Program </vt:lpstr>
      <vt:lpstr>Binding of Instructions and Data to Memory</vt:lpstr>
      <vt:lpstr>Logical vs. Physical Address Space</vt:lpstr>
      <vt:lpstr>Memory-Management Unit (MMU)</vt:lpstr>
      <vt:lpstr>Dynamic relocation using a  relocation register</vt:lpstr>
      <vt:lpstr>PowerPoint Presentation</vt:lpstr>
      <vt:lpstr>Contiguous Allocation</vt:lpstr>
      <vt:lpstr>Contiguous Allocation (Cont.)</vt:lpstr>
      <vt:lpstr>Contiguous Allocation (Cont.)</vt:lpstr>
      <vt:lpstr>Dynamic Storage-Allocation Problem</vt:lpstr>
      <vt:lpstr>Hardware Support for Relocation  and Limit Registers</vt:lpstr>
      <vt:lpstr>Fragmentation</vt:lpstr>
      <vt:lpstr>Fragmentation (Cont.)</vt:lpstr>
      <vt:lpstr>PowerPoint Presentation</vt:lpstr>
      <vt:lpstr>Paging</vt:lpstr>
      <vt:lpstr>Paging Model of Logical and Physical Memory</vt:lpstr>
      <vt:lpstr>Address Translation Scheme</vt:lpstr>
      <vt:lpstr>Paging Hardware</vt:lpstr>
      <vt:lpstr>Paging Example</vt:lpstr>
      <vt:lpstr>Paging </vt:lpstr>
      <vt:lpstr>PowerPoint Presentation</vt:lpstr>
      <vt:lpstr>PowerPoint Presentation</vt:lpstr>
      <vt:lpstr>Free Frames</vt:lpstr>
      <vt:lpstr>Implementation of Page Table</vt:lpstr>
      <vt:lpstr>Associative memory</vt:lpstr>
      <vt:lpstr>Associative Memory</vt:lpstr>
      <vt:lpstr>Implementation of Page Table</vt:lpstr>
      <vt:lpstr>Paging Hardware With TLB</vt:lpstr>
      <vt:lpstr>Effective Access Time</vt:lpstr>
      <vt:lpstr>Memory Protection</vt:lpstr>
      <vt:lpstr>Valid (v) or Invalid (i)  Bit In A Page Table</vt:lpstr>
      <vt:lpstr>Shared Pages Example</vt:lpstr>
      <vt:lpstr>Shared Pages Example</vt:lpstr>
      <vt:lpstr>Data share: example</vt:lpstr>
      <vt:lpstr>Structure of the Page Table</vt:lpstr>
      <vt:lpstr>Hierarchical Page Tables</vt:lpstr>
      <vt:lpstr>Two-Level Page-Table Scheme</vt:lpstr>
      <vt:lpstr>Two-Level Paging Example</vt:lpstr>
      <vt:lpstr>Two-Level Page-Table Scheme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PowerPoint Presentation</vt:lpstr>
      <vt:lpstr>PowerPoint Presentation</vt:lpstr>
      <vt:lpstr>Memory image </vt:lpstr>
      <vt:lpstr>Executable file and virtual address</vt:lpstr>
      <vt:lpstr>Segmentation Architecture </vt:lpstr>
      <vt:lpstr>Example of Segmentation</vt:lpstr>
      <vt:lpstr>Segmentation Hardware</vt:lpstr>
      <vt:lpstr>Example of Segmentation</vt:lpstr>
      <vt:lpstr>Segmentation Architecture </vt:lpstr>
      <vt:lpstr>Segmentation with Paging</vt:lpstr>
      <vt:lpstr>Segmentation with Paging</vt:lpstr>
      <vt:lpstr>Logical to Physical Address  Translation in Pentium</vt:lpstr>
      <vt:lpstr>Example: The Intel Pentium</vt:lpstr>
      <vt:lpstr>Intel Pentium Segmentation</vt:lpstr>
      <vt:lpstr>Pentium Paging Architecture</vt:lpstr>
      <vt:lpstr>PowerPoint Presentation</vt:lpstr>
      <vt:lpstr>Background</vt:lpstr>
      <vt:lpstr>Virtual Memory That is  Larger Than Physical Memory</vt:lpstr>
      <vt:lpstr>Classical paging</vt:lpstr>
      <vt:lpstr>Background</vt:lpstr>
      <vt:lpstr>Demand Paging</vt:lpstr>
      <vt:lpstr>Transfer of a Paged Memory to  Contiguous Disk Space</vt:lpstr>
      <vt:lpstr>Page Table When Some Pages  Are Not in Main Memory</vt:lpstr>
      <vt:lpstr>Valid-Invalid Bit</vt:lpstr>
      <vt:lpstr>Page Fault</vt:lpstr>
      <vt:lpstr>What Happens if There is no Free Frame?</vt:lpstr>
      <vt:lpstr>Steps in Handling a Page Fault</vt:lpstr>
      <vt:lpstr>Pure Demand Paging</vt:lpstr>
      <vt:lpstr>Steps in the ISR</vt:lpstr>
      <vt:lpstr>Performance of Demand Paging</vt:lpstr>
      <vt:lpstr>Demand Paging Example</vt:lpstr>
      <vt:lpstr>Allocation of Frames</vt:lpstr>
      <vt:lpstr>Allocation of Frames</vt:lpstr>
      <vt:lpstr>Fixed and proportional Allocation</vt:lpstr>
      <vt:lpstr>Priority Allocation</vt:lpstr>
      <vt:lpstr>Need For Page Replacement</vt:lpstr>
      <vt:lpstr>Need For Page Replacement</vt:lpstr>
      <vt:lpstr>Basic Page Replacement</vt:lpstr>
      <vt:lpstr>Page Replacement</vt:lpstr>
      <vt:lpstr>Page Replacement</vt:lpstr>
      <vt:lpstr>Evaluation</vt:lpstr>
      <vt:lpstr>Graph of Page Faults Versus  The Number of Frames</vt:lpstr>
      <vt:lpstr>First-In-First-Out (FIFO) Algorithm</vt:lpstr>
      <vt:lpstr>FIFO Page Replacement</vt:lpstr>
      <vt:lpstr>Optimal Algorithm</vt:lpstr>
      <vt:lpstr>Optimal Page Replacement</vt:lpstr>
      <vt:lpstr>Least Recently Used (LRU) Algorithm</vt:lpstr>
      <vt:lpstr>LRU Algorithm-Implementation  </vt:lpstr>
      <vt:lpstr>LRU Algorithm-Implementation  </vt:lpstr>
      <vt:lpstr>LRU Approximation Algorithms</vt:lpstr>
      <vt:lpstr>PowerPoint Presentation</vt:lpstr>
      <vt:lpstr>LRU Approximation Algorithms</vt:lpstr>
      <vt:lpstr>Second-Chance (clock) Page-Replacement Algorithm</vt:lpstr>
      <vt:lpstr>Counting Algorithms</vt:lpstr>
      <vt:lpstr>Graph of Page Faults Versus  The Number of Frames</vt:lpstr>
      <vt:lpstr>FIFO Example –  Program - 5 pages,  3 frames of Memory allocated</vt:lpstr>
      <vt:lpstr>FIFO Example –  Program - 5 pages,  4 frames of Memory allocated</vt:lpstr>
      <vt:lpstr>Belady's Anomaly</vt:lpstr>
      <vt:lpstr>Belady’s Anomaly</vt:lpstr>
      <vt:lpstr>Stack Algorithms</vt:lpstr>
      <vt:lpstr>PowerPoint Presentation</vt:lpstr>
      <vt:lpstr>Global vs. Local Allocation</vt:lpstr>
      <vt:lpstr>Thrashing</vt:lpstr>
      <vt:lpstr>Thrashing</vt:lpstr>
      <vt:lpstr>Thrashing (Cont.)</vt:lpstr>
      <vt:lpstr>Thrashing</vt:lpstr>
      <vt:lpstr>Demand Paging and Thrashing </vt:lpstr>
      <vt:lpstr>Locality In A Memory-Reference Pattern</vt:lpstr>
      <vt:lpstr>Working-set model</vt:lpstr>
      <vt:lpstr>Working-Set Model</vt:lpstr>
      <vt:lpstr>Page-Fault Frequency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Bivas Mitra</dc:creator>
  <cp:lastModifiedBy>Prof.Bivas Mitra</cp:lastModifiedBy>
  <cp:revision>227</cp:revision>
  <dcterms:created xsi:type="dcterms:W3CDTF">2014-03-23T06:59:27Z</dcterms:created>
  <dcterms:modified xsi:type="dcterms:W3CDTF">2016-04-11T12:46:51Z</dcterms:modified>
</cp:coreProperties>
</file>